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258" r:id="rId3"/>
    <p:sldId id="259" r:id="rId4"/>
    <p:sldId id="260" r:id="rId5"/>
    <p:sldId id="257" r:id="rId6"/>
    <p:sldId id="263" r:id="rId7"/>
    <p:sldId id="289" r:id="rId8"/>
    <p:sldId id="288" r:id="rId9"/>
    <p:sldId id="290" r:id="rId10"/>
    <p:sldId id="262" r:id="rId11"/>
    <p:sldId id="282" r:id="rId12"/>
    <p:sldId id="283" r:id="rId13"/>
    <p:sldId id="294" r:id="rId14"/>
    <p:sldId id="302" r:id="rId15"/>
    <p:sldId id="303" r:id="rId16"/>
    <p:sldId id="295" r:id="rId17"/>
    <p:sldId id="297" r:id="rId18"/>
    <p:sldId id="291" r:id="rId19"/>
    <p:sldId id="298" r:id="rId20"/>
    <p:sldId id="285" r:id="rId21"/>
    <p:sldId id="299" r:id="rId22"/>
    <p:sldId id="292" r:id="rId23"/>
    <p:sldId id="300" r:id="rId24"/>
    <p:sldId id="301" r:id="rId25"/>
    <p:sldId id="27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0F3F2"/>
    <a:srgbClr val="EEB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573A8D-D841-F24B-9781-51BE86A482F6}" v="76" dt="2023-09-02T16:14:27.8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76" autoAdjust="0"/>
    <p:restoredTop sz="94716"/>
  </p:normalViewPr>
  <p:slideViewPr>
    <p:cSldViewPr snapToGrid="0">
      <p:cViewPr varScale="1">
        <p:scale>
          <a:sx n="61" d="100"/>
          <a:sy n="61" d="100"/>
        </p:scale>
        <p:origin x="80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F84C1B-A05C-3240-A8E1-8A8361334AA4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E3849D-C08F-834A-8030-0593E701B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2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E3849D-C08F-834A-8030-0593E701B6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26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E3849D-C08F-834A-8030-0593E701B61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949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E3849D-C08F-834A-8030-0593E701B61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816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EBC55-5864-427B-84CF-6441AA82BD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745" y="1205037"/>
            <a:ext cx="7744993" cy="2541336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B52BDB-18E0-4991-A6F2-7AD542015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6745" y="3949332"/>
            <a:ext cx="7744993" cy="2006735"/>
          </a:xfrm>
        </p:spPr>
        <p:txBody>
          <a:bodyPr>
            <a:normAutofit/>
          </a:bodyPr>
          <a:lstStyle>
            <a:lvl1pPr marL="0" indent="0" algn="l">
              <a:buNone/>
              <a:defRPr sz="20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0ABC6-907E-47DE-8E40-61F2DD1B4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AB158-6097-43A1-90B6-406F93670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E077-FF20-4DD9-92B5-EE1C4D615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96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071ABCB-C306-49F0-8D5D-0B890583C1CE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4A67F94-2250-4B3A-8424-1BC0A0BCB3FF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FB942D8-95BE-4CFD-BFCC-26209EC192CE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DF6499A-D398-4CBC-AA22-4277539430FC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91493C-6480-4A3F-8836-1727CBA3C849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46BFEE-D3D9-4B18-BA88-49F7C7D26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186" y="959587"/>
            <a:ext cx="9076329" cy="10642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A5BD3-1A63-4F94-ADFA-5CA2A414D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148186" y="2248257"/>
            <a:ext cx="9076329" cy="365015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1888E-6FA1-446E-A77C-7D26923F6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3313F-58CA-4397-A3B4-71B068D1E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C6AB3-89E2-4B6A-A5F3-3FB781C1A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883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7BC2869-B8E0-44C7-801E-BA0C2C1B5E82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A7CEB8F-94FA-4A87-AA80-066173AA5C5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4F9817E-A26F-4D7B-82A1-FA647EE4C86F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E734839-B51C-4112-A4D8-DDFCB7F84A6F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1DFF651-C17F-4B2C-A962-32FA4958BCFA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9B263D-CDF8-431B-A5D1-9687649138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31030" y="866253"/>
            <a:ext cx="2222769" cy="531071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B6B9BE-E660-4F3A-ABA1-86667DC13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66253"/>
            <a:ext cx="8164286" cy="531071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82700-F509-4302-AE0E-6CC56401A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3BD63-5B0C-4FB3-8434-8EA1A84F2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3E9EB-019B-4F03-8147-D6CBA6B1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725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1C13-CF9D-4E82-A5B4-91008DCD2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06FD2-89E8-4415-ADF7-22F4A4C25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CBBFF-8889-497F-B4CA-A031E8DD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78DAF-985B-4BB4-ADA9-02EA979F1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10DBC-42B5-46AB-B36A-B39128E69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683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B6E7-01C8-4375-B7C7-596CD1199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83229"/>
            <a:ext cx="8214179" cy="330313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41675-8F3E-47CC-9573-D853C506D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95900"/>
            <a:ext cx="8214179" cy="79375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9F49-690E-49EC-BD41-75A18C9E3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C9E70-1401-468E-97DE-4255CA222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BE14C-9127-4582-A006-2AEA93AF7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140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4DF9-FA60-4E7B-BDE8-C0F9AFE63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F1133-890E-4E96-AEDD-0F921E26F5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6745" y="2250798"/>
            <a:ext cx="4445899" cy="37526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763B4-4987-4303-9640-54B67DD75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7174" y="2250798"/>
            <a:ext cx="4445899" cy="37526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4AAD8-D444-410E-98EC-47076908F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2F01E-6867-4604-8B58-F65BCC820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43D87-0EC8-43C7-9D1B-46DB5212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349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05AE-70FD-4CEE-BDFB-D5C0A3D35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5" y="960120"/>
            <a:ext cx="9196928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091E2-4532-4D16-827E-4DB0688F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7153" y="2062842"/>
            <a:ext cx="4445899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B53BE-9EDA-4D07-A042-0D101FAB9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6745" y="2882837"/>
            <a:ext cx="4446642" cy="33437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DFDFC1-7510-4F8E-A831-ABA33D977A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25280" y="2062842"/>
            <a:ext cx="4467794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2A42F0-9A48-4946-8BA8-394CBF01A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24868" y="2882837"/>
            <a:ext cx="4468541" cy="33437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0FC563-D319-494F-AA63-0BDF1D25E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42F4FE-433A-42F6-8A73-AD843352B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575352-FC7F-4BA8-940F-2F920C28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608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3FB5-4B13-4412-9F42-62450D6A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C87ECA-0E5D-4DD2-B664-DF351875F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2406B-A925-466A-AF79-D0A4E0EA4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1B050-D381-4E1A-88DD-361F0EE9D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766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BF592-6A15-4999-ACFA-A535A113B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19EFC1-AD45-4610-8FC6-2058F55E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DF506-CFF9-4BD2-8D76-33779277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120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77674-EAFF-4CAE-A685-8AEA617D0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94014"/>
            <a:ext cx="3932237" cy="143691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3A185-E15D-46FD-A4FB-709A8B5D0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94014"/>
            <a:ext cx="6172200" cy="47670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086F7-5F48-40D6-B4E3-1347EA21B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2"/>
            <a:ext cx="3932237" cy="32509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4FC41-0A32-438D-9A47-F932AB492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0F85D-CB6B-48E8-B56F-81472CE94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E120E-E239-4B93-AC67-210D23BD2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68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1F02C-5A08-45D4-AFE1-8EF0E6DEC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65120"/>
            <a:ext cx="3932237" cy="146580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2EF863-20E6-4CF9-A179-0A2A52E5F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CFB1A-5B7E-45DA-9713-0CD8E3121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4"/>
            <a:ext cx="3932237" cy="325097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FD67F-901E-4423-A48F-41F00ECA5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B04982-0749-4F34-A4DB-DDC12BD4B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38447-AEAF-40D9-B3D3-94404C144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31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06359A-F1E3-49EE-BBC2-40888C4A3628}"/>
              </a:ext>
            </a:extLst>
          </p:cNvPr>
          <p:cNvGrpSpPr/>
          <p:nvPr/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11B74D-DF90-4993-88AE-4D05C91F2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959587"/>
            <a:ext cx="9076329" cy="1064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B3DE9-A495-4E75-819D-E0B2E5505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744" y="2248257"/>
            <a:ext cx="9076329" cy="3650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430AC-DB07-423B-A52A-0065639AFE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66975" y="6356350"/>
            <a:ext cx="2960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11008460-8B2F-4AAA-A4E2-10730069204C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FAFC9-FA18-4C55-8C92-B17603CAE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6745" y="501128"/>
            <a:ext cx="33113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5A493-61FB-4764-90B6-8CC218A78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0946259B-8396-46CD-AD42-FDEDA89DA2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142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150000"/>
        <a:buFont typeface="Goudy Old Style" panose="02020502050305020303" pitchFamily="18" charset="0"/>
        <a:buChar char="∙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avso.org/vsots_mira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6.png"/><Relationship Id="rId4" Type="http://schemas.openxmlformats.org/officeDocument/2006/relationships/image" Target="../media/image4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8.png"/><Relationship Id="rId7" Type="http://schemas.openxmlformats.org/officeDocument/2006/relationships/image" Target="../media/image1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20.png"/><Relationship Id="rId5" Type="http://schemas.openxmlformats.org/officeDocument/2006/relationships/image" Target="../media/image13.png"/><Relationship Id="rId10" Type="http://schemas.openxmlformats.org/officeDocument/2006/relationships/hyperlink" Target="https://nssdc.gsfc.nasa.gov/planetary/factsheet/sunfact.html" TargetMode="External"/><Relationship Id="rId4" Type="http://schemas.openxmlformats.org/officeDocument/2006/relationships/image" Target="../media/image19.png"/><Relationship Id="rId9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jpe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958DF84-F5C6-794F-8945-485D6C107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Seamless Space Fly Through">
            <a:extLst>
              <a:ext uri="{FF2B5EF4-FFF2-40B4-BE49-F238E27FC236}">
                <a16:creationId xmlns:a16="http://schemas.microsoft.com/office/drawing/2014/main" id="{0F77C071-B2DF-7B5E-3F4A-835D61035C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1" y="11"/>
            <a:ext cx="12191979" cy="6857989"/>
          </a:xfrm>
          <a:prstGeom prst="rect">
            <a:avLst/>
          </a:pr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4AF0997A-7C0F-4AD2-BA90-5FE341A17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595" y="805231"/>
            <a:ext cx="3876811" cy="5245563"/>
          </a:xfrm>
          <a:custGeom>
            <a:avLst/>
            <a:gdLst>
              <a:gd name="connsiteX0" fmla="*/ 1941583 w 3876811"/>
              <a:gd name="connsiteY0" fmla="*/ 0 h 5245563"/>
              <a:gd name="connsiteX1" fmla="*/ 2111641 w 3876811"/>
              <a:gd name="connsiteY1" fmla="*/ 149097 h 5245563"/>
              <a:gd name="connsiteX2" fmla="*/ 3370493 w 3876811"/>
              <a:gd name="connsiteY2" fmla="*/ 774451 h 5245563"/>
              <a:gd name="connsiteX3" fmla="*/ 3876811 w 3876811"/>
              <a:gd name="connsiteY3" fmla="*/ 1854684 h 5245563"/>
              <a:gd name="connsiteX4" fmla="*/ 3876811 w 3876811"/>
              <a:gd name="connsiteY4" fmla="*/ 2019920 h 5245563"/>
              <a:gd name="connsiteX5" fmla="*/ 3876811 w 3876811"/>
              <a:gd name="connsiteY5" fmla="*/ 2491569 h 5245563"/>
              <a:gd name="connsiteX6" fmla="*/ 3876811 w 3876811"/>
              <a:gd name="connsiteY6" fmla="*/ 2753995 h 5245563"/>
              <a:gd name="connsiteX7" fmla="*/ 3876811 w 3876811"/>
              <a:gd name="connsiteY7" fmla="*/ 3115353 h 5245563"/>
              <a:gd name="connsiteX8" fmla="*/ 3876811 w 3876811"/>
              <a:gd name="connsiteY8" fmla="*/ 3390879 h 5245563"/>
              <a:gd name="connsiteX9" fmla="*/ 3370493 w 3876811"/>
              <a:gd name="connsiteY9" fmla="*/ 4471114 h 5245563"/>
              <a:gd name="connsiteX10" fmla="*/ 2111639 w 3876811"/>
              <a:gd name="connsiteY10" fmla="*/ 5096465 h 5245563"/>
              <a:gd name="connsiteX11" fmla="*/ 1935228 w 3876811"/>
              <a:gd name="connsiteY11" fmla="*/ 5245563 h 5245563"/>
              <a:gd name="connsiteX12" fmla="*/ 1765171 w 3876811"/>
              <a:gd name="connsiteY12" fmla="*/ 5096465 h 5245563"/>
              <a:gd name="connsiteX13" fmla="*/ 506317 w 3876811"/>
              <a:gd name="connsiteY13" fmla="*/ 4471114 h 5245563"/>
              <a:gd name="connsiteX14" fmla="*/ 0 w 3876811"/>
              <a:gd name="connsiteY14" fmla="*/ 3390879 h 5245563"/>
              <a:gd name="connsiteX15" fmla="*/ 0 w 3876811"/>
              <a:gd name="connsiteY15" fmla="*/ 3115353 h 5245563"/>
              <a:gd name="connsiteX16" fmla="*/ 0 w 3876811"/>
              <a:gd name="connsiteY16" fmla="*/ 2753995 h 5245563"/>
              <a:gd name="connsiteX17" fmla="*/ 0 w 3876811"/>
              <a:gd name="connsiteY17" fmla="*/ 2491569 h 5245563"/>
              <a:gd name="connsiteX18" fmla="*/ 0 w 3876811"/>
              <a:gd name="connsiteY18" fmla="*/ 2019920 h 5245563"/>
              <a:gd name="connsiteX19" fmla="*/ 0 w 3876811"/>
              <a:gd name="connsiteY19" fmla="*/ 1854684 h 5245563"/>
              <a:gd name="connsiteX20" fmla="*/ 506318 w 3876811"/>
              <a:gd name="connsiteY20" fmla="*/ 774451 h 5245563"/>
              <a:gd name="connsiteX21" fmla="*/ 1765173 w 3876811"/>
              <a:gd name="connsiteY21" fmla="*/ 149097 h 524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76811" h="5245563">
                <a:moveTo>
                  <a:pt x="1941583" y="0"/>
                </a:moveTo>
                <a:lnTo>
                  <a:pt x="2111641" y="149097"/>
                </a:lnTo>
                <a:cubicBezTo>
                  <a:pt x="2533315" y="474958"/>
                  <a:pt x="3008487" y="564716"/>
                  <a:pt x="3370493" y="774451"/>
                </a:cubicBezTo>
                <a:cubicBezTo>
                  <a:pt x="3718590" y="1017851"/>
                  <a:pt x="3876811" y="1296993"/>
                  <a:pt x="3876811" y="1854684"/>
                </a:cubicBezTo>
                <a:lnTo>
                  <a:pt x="3876811" y="2019920"/>
                </a:lnTo>
                <a:lnTo>
                  <a:pt x="3876811" y="2491569"/>
                </a:lnTo>
                <a:lnTo>
                  <a:pt x="3876811" y="2753995"/>
                </a:lnTo>
                <a:lnTo>
                  <a:pt x="3876811" y="3115353"/>
                </a:lnTo>
                <a:lnTo>
                  <a:pt x="3876811" y="3390879"/>
                </a:lnTo>
                <a:cubicBezTo>
                  <a:pt x="3876811" y="3948571"/>
                  <a:pt x="3718588" y="4227713"/>
                  <a:pt x="3370493" y="4471114"/>
                </a:cubicBezTo>
                <a:cubicBezTo>
                  <a:pt x="3008484" y="4680847"/>
                  <a:pt x="2533312" y="4770605"/>
                  <a:pt x="2111639" y="5096465"/>
                </a:cubicBezTo>
                <a:lnTo>
                  <a:pt x="1935228" y="5245563"/>
                </a:lnTo>
                <a:lnTo>
                  <a:pt x="1765171" y="5096465"/>
                </a:lnTo>
                <a:cubicBezTo>
                  <a:pt x="1343496" y="4770605"/>
                  <a:pt x="868325" y="4680847"/>
                  <a:pt x="506317" y="4471114"/>
                </a:cubicBezTo>
                <a:cubicBezTo>
                  <a:pt x="158223" y="4227713"/>
                  <a:pt x="0" y="3948571"/>
                  <a:pt x="0" y="3390879"/>
                </a:cubicBezTo>
                <a:lnTo>
                  <a:pt x="0" y="3115353"/>
                </a:lnTo>
                <a:lnTo>
                  <a:pt x="0" y="2753995"/>
                </a:lnTo>
                <a:lnTo>
                  <a:pt x="0" y="2491569"/>
                </a:lnTo>
                <a:lnTo>
                  <a:pt x="0" y="2019920"/>
                </a:lnTo>
                <a:lnTo>
                  <a:pt x="0" y="1854684"/>
                </a:lnTo>
                <a:cubicBezTo>
                  <a:pt x="0" y="1296993"/>
                  <a:pt x="158224" y="1017851"/>
                  <a:pt x="506318" y="774451"/>
                </a:cubicBezTo>
                <a:cubicBezTo>
                  <a:pt x="868327" y="564716"/>
                  <a:pt x="1343498" y="474958"/>
                  <a:pt x="1765173" y="1490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050D9-36F3-8FA4-DB79-FDD96C1CAC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3390" y="1826096"/>
            <a:ext cx="3149221" cy="2142699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/>
              <a:t>Atoms and Light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E5BC0F-E598-FCDE-9658-475D0B838A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4514" y="4196605"/>
            <a:ext cx="2906973" cy="948601"/>
          </a:xfrm>
        </p:spPr>
        <p:txBody>
          <a:bodyPr anchor="t">
            <a:normAutofit/>
          </a:bodyPr>
          <a:lstStyle/>
          <a:p>
            <a:pPr algn="ctr"/>
            <a:r>
              <a:rPr lang="en-US" dirty="0"/>
              <a:t>The Universe</a:t>
            </a:r>
          </a:p>
          <a:p>
            <a:pPr algn="ctr"/>
            <a:r>
              <a:rPr lang="en-US" dirty="0"/>
              <a:t>IS #6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2E67446-732B-4F72-8560-6FABB6CB25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0828" y="720724"/>
            <a:ext cx="4014345" cy="5414576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015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EBDA0-215B-3CFB-9A21-B76B5B7B5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205038"/>
            <a:ext cx="5143500" cy="25413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Discussion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7BE88-1A29-58EC-BE07-A69DAFF06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3949334"/>
            <a:ext cx="5143500" cy="143291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 cap="all" spc="300"/>
          </a:p>
        </p:txBody>
      </p: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5FF13252-E7CF-4A8F-7237-F3A5880C0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04635" y="1887629"/>
            <a:ext cx="3082742" cy="308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26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5" name="Group 2054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2066" name="Freeform: Shape 2055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7" name="Freeform: Shape 2056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68" name="Freeform: Shape 2057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69" name="Freeform: Shape 2058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070" name="Rectangle 2060">
            <a:extLst>
              <a:ext uri="{FF2B5EF4-FFF2-40B4-BE49-F238E27FC236}">
                <a16:creationId xmlns:a16="http://schemas.microsoft.com/office/drawing/2014/main" id="{ECD84B89-83B1-AA44-B9BE-C68A3A346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Time to look for Mira the Wonderful, a famous variable star on EarthSky ...">
            <a:extLst>
              <a:ext uri="{FF2B5EF4-FFF2-40B4-BE49-F238E27FC236}">
                <a16:creationId xmlns:a16="http://schemas.microsoft.com/office/drawing/2014/main" id="{52101E7C-8804-1640-ABE1-14704C4E6D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42" b="7387"/>
          <a:stretch/>
        </p:blipFill>
        <p:spPr bwMode="auto">
          <a:xfrm>
            <a:off x="20" y="10"/>
            <a:ext cx="12191979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1" name="Freeform: Shape 2062">
            <a:extLst>
              <a:ext uri="{FF2B5EF4-FFF2-40B4-BE49-F238E27FC236}">
                <a16:creationId xmlns:a16="http://schemas.microsoft.com/office/drawing/2014/main" id="{DF3B9D9F-2555-4B2E-AD17-056B66596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594" y="812056"/>
            <a:ext cx="3876811" cy="5127565"/>
          </a:xfrm>
          <a:custGeom>
            <a:avLst/>
            <a:gdLst>
              <a:gd name="connsiteX0" fmla="*/ 1941583 w 3876811"/>
              <a:gd name="connsiteY0" fmla="*/ 0 h 5127565"/>
              <a:gd name="connsiteX1" fmla="*/ 2111641 w 3876811"/>
              <a:gd name="connsiteY1" fmla="*/ 149098 h 5127565"/>
              <a:gd name="connsiteX2" fmla="*/ 3370494 w 3876811"/>
              <a:gd name="connsiteY2" fmla="*/ 774450 h 5127565"/>
              <a:gd name="connsiteX3" fmla="*/ 3876811 w 3876811"/>
              <a:gd name="connsiteY3" fmla="*/ 1854685 h 5127565"/>
              <a:gd name="connsiteX4" fmla="*/ 3876810 w 3876811"/>
              <a:gd name="connsiteY4" fmla="*/ 2507216 h 5127565"/>
              <a:gd name="connsiteX5" fmla="*/ 3872563 w 3876811"/>
              <a:gd name="connsiteY5" fmla="*/ 5127565 h 5127565"/>
              <a:gd name="connsiteX6" fmla="*/ 4248 w 3876811"/>
              <a:gd name="connsiteY6" fmla="*/ 5127565 h 5127565"/>
              <a:gd name="connsiteX7" fmla="*/ 0 w 3876811"/>
              <a:gd name="connsiteY7" fmla="*/ 2507216 h 5127565"/>
              <a:gd name="connsiteX8" fmla="*/ 1 w 3876811"/>
              <a:gd name="connsiteY8" fmla="*/ 1854685 h 5127565"/>
              <a:gd name="connsiteX9" fmla="*/ 506320 w 3876811"/>
              <a:gd name="connsiteY9" fmla="*/ 774450 h 5127565"/>
              <a:gd name="connsiteX10" fmla="*/ 1765173 w 3876811"/>
              <a:gd name="connsiteY10" fmla="*/ 149098 h 5127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76811" h="5127565">
                <a:moveTo>
                  <a:pt x="1941583" y="0"/>
                </a:moveTo>
                <a:lnTo>
                  <a:pt x="2111641" y="149098"/>
                </a:lnTo>
                <a:cubicBezTo>
                  <a:pt x="2533316" y="474958"/>
                  <a:pt x="3008486" y="564716"/>
                  <a:pt x="3370494" y="774450"/>
                </a:cubicBezTo>
                <a:cubicBezTo>
                  <a:pt x="3718589" y="1017851"/>
                  <a:pt x="3876811" y="1296993"/>
                  <a:pt x="3876811" y="1854685"/>
                </a:cubicBezTo>
                <a:cubicBezTo>
                  <a:pt x="3876811" y="2072195"/>
                  <a:pt x="3876810" y="2289706"/>
                  <a:pt x="3876810" y="2507216"/>
                </a:cubicBezTo>
                <a:lnTo>
                  <a:pt x="3872563" y="5127565"/>
                </a:lnTo>
                <a:lnTo>
                  <a:pt x="4248" y="5127565"/>
                </a:lnTo>
                <a:lnTo>
                  <a:pt x="0" y="2507216"/>
                </a:lnTo>
                <a:cubicBezTo>
                  <a:pt x="0" y="2289706"/>
                  <a:pt x="1" y="2072195"/>
                  <a:pt x="1" y="1854685"/>
                </a:cubicBezTo>
                <a:cubicBezTo>
                  <a:pt x="1" y="1296993"/>
                  <a:pt x="158225" y="1017851"/>
                  <a:pt x="506320" y="774450"/>
                </a:cubicBezTo>
                <a:cubicBezTo>
                  <a:pt x="868329" y="564716"/>
                  <a:pt x="1343500" y="474958"/>
                  <a:pt x="1765173" y="149098"/>
                </a:cubicBezTo>
                <a:close/>
              </a:path>
            </a:pathLst>
          </a:custGeom>
          <a:solidFill>
            <a:srgbClr val="000000">
              <a:alpha val="4993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5CF069-B2FF-88DF-763D-4BC5D8AA4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309" y="344932"/>
            <a:ext cx="2187973" cy="9342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Q2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D88DBD-091D-5989-8BD0-46A7C2178CB4}"/>
              </a:ext>
            </a:extLst>
          </p:cNvPr>
          <p:cNvSpPr txBox="1"/>
          <p:nvPr/>
        </p:nvSpPr>
        <p:spPr>
          <a:xfrm>
            <a:off x="493567" y="1483756"/>
            <a:ext cx="4129233" cy="3539430"/>
          </a:xfrm>
          <a:prstGeom prst="rect">
            <a:avLst/>
          </a:prstGeom>
          <a:solidFill>
            <a:srgbClr val="FFFFFF">
              <a:alpha val="2902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Assuming Mira is 100 parsecs away, calculate its absolute magnitude at its brightest and dimmest.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In terms of luminosity, how much brighter or dimmer is Mira compared to our Sun?</a:t>
            </a:r>
            <a:endParaRPr lang="en-SG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162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CF069-B2FF-88DF-763D-4BC5D8AA4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322470"/>
            <a:ext cx="10362316" cy="106427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Q2 </a:t>
            </a:r>
            <a:r>
              <a:rPr lang="en-US" sz="3100" dirty="0">
                <a:solidFill>
                  <a:schemeClr val="tx1"/>
                </a:solidFill>
              </a:rPr>
              <a:t>Calculate Mira’s absolute magnitude at its brightest and dimmest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11A3082-785F-7E1B-7685-F1712B49C956}"/>
                  </a:ext>
                </a:extLst>
              </p:cNvPr>
              <p:cNvSpPr txBox="1"/>
              <p:nvPr/>
            </p:nvSpPr>
            <p:spPr>
              <a:xfrm>
                <a:off x="3914790" y="1572454"/>
                <a:ext cx="7310466" cy="1045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+5</m:t>
                    </m:r>
                    <m:func>
                      <m:func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3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  <m:t>10 </m:t>
                                </m:r>
                                <m:r>
                                  <a:rPr lang="en-US" sz="2300" b="0" i="1" smtClean="0">
                                    <a:latin typeface="Cambria Math" panose="02040503050406030204" pitchFamily="18" charset="0"/>
                                  </a:rPr>
                                  <m:t>𝑝𝑎𝑟𝑠𝑒𝑐𝑠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2300" b="0" dirty="0"/>
                  <a:t>, where </a:t>
                </a:r>
                <a:r>
                  <a:rPr lang="en-US" sz="23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</a:t>
                </a:r>
                <a:r>
                  <a:rPr lang="en-US" sz="2300" b="0" dirty="0"/>
                  <a:t> is in parsecs</a:t>
                </a:r>
              </a:p>
              <a:p>
                <a:endParaRPr lang="en-US" sz="23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11A3082-785F-7E1B-7685-F1712B49C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790" y="1572454"/>
                <a:ext cx="7310466" cy="10457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9EBD069-EC76-6340-0F50-5E4C0A7D860D}"/>
              </a:ext>
            </a:extLst>
          </p:cNvPr>
          <p:cNvSpPr txBox="1"/>
          <p:nvPr/>
        </p:nvSpPr>
        <p:spPr>
          <a:xfrm>
            <a:off x="966744" y="1680144"/>
            <a:ext cx="2616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/>
              <a:t>Using Equation 5.1,</a:t>
            </a:r>
            <a:endParaRPr lang="en-SG" sz="23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FA9EE13-341E-DA74-2A65-B5C4EA7553B4}"/>
                  </a:ext>
                </a:extLst>
              </p:cNvPr>
              <p:cNvSpPr txBox="1"/>
              <p:nvPr/>
            </p:nvSpPr>
            <p:spPr>
              <a:xfrm>
                <a:off x="966744" y="3304941"/>
                <a:ext cx="5988533" cy="2921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300" dirty="0"/>
                  <a:t>Brightest: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300" b="0" i="0" smtClean="0">
                            <a:latin typeface="Cambria Math" panose="02040503050406030204" pitchFamily="18" charset="0"/>
                          </a:rPr>
                          <m:t>mira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2.0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5</m:t>
                    </m:r>
                    <m:func>
                      <m:func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3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3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3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300" i="1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num>
                              <m:den>
                                <m:r>
                                  <a:rPr lang="en-US" sz="2300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endParaRPr lang="en-US" sz="2300" b="1" i="1" dirty="0">
                  <a:latin typeface="Cambria Math" panose="02040503050406030204" pitchFamily="18" charset="0"/>
                </a:endParaRPr>
              </a:p>
              <a:p>
                <a:endParaRPr lang="en-SG" sz="2300" dirty="0"/>
              </a:p>
              <a:p>
                <a:r>
                  <a:rPr lang="en-US" sz="2300" dirty="0"/>
                  <a:t>Dimmest: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300" i="0">
                            <a:latin typeface="Cambria Math" panose="02040503050406030204" pitchFamily="18" charset="0"/>
                          </a:rPr>
                          <m:t>mira</m:t>
                        </m:r>
                      </m:sub>
                    </m:sSub>
                    <m:r>
                      <a:rPr lang="en-US" sz="23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9.5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−5</m:t>
                    </m:r>
                    <m:func>
                      <m:func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3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3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3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300" i="1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num>
                              <m:den>
                                <m:r>
                                  <a:rPr lang="en-US" sz="2300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2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en-US" sz="2300" b="1" i="1" dirty="0">
                  <a:latin typeface="Cambria Math" panose="02040503050406030204" pitchFamily="18" charset="0"/>
                </a:endParaRPr>
              </a:p>
              <a:p>
                <a:endParaRPr lang="en-US" sz="2300" b="1" i="1" dirty="0">
                  <a:latin typeface="Cambria Math" panose="02040503050406030204" pitchFamily="18" charset="0"/>
                </a:endParaRPr>
              </a:p>
              <a:p>
                <a:r>
                  <a:rPr lang="en-SG" sz="2300" dirty="0"/>
                  <a:t>In comparison,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sz="2300" b="1" i="0" smtClean="0">
                            <a:latin typeface="Cambria Math" panose="02040503050406030204" pitchFamily="18" charset="0"/>
                          </a:rPr>
                          <m:t>𝐬𝐮𝐧</m:t>
                        </m:r>
                      </m:sub>
                    </m:sSub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300" b="1" i="1" smtClean="0">
                        <a:latin typeface="Cambria Math" panose="02040503050406030204" pitchFamily="18" charset="0"/>
                      </a:rPr>
                      <m:t>𝟖𝟑</m:t>
                    </m:r>
                  </m:oMath>
                </a14:m>
                <a:endParaRPr lang="en-SG" sz="2300" b="1" dirty="0"/>
              </a:p>
              <a:p>
                <a:endParaRPr lang="en-SG" sz="2300" b="1" dirty="0"/>
              </a:p>
              <a:p>
                <a:r>
                  <a:rPr lang="en-SG" sz="2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Now, what about its Luminosity?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FA9EE13-341E-DA74-2A65-B5C4EA755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744" y="3304941"/>
                <a:ext cx="5988533" cy="2921441"/>
              </a:xfrm>
              <a:prstGeom prst="rect">
                <a:avLst/>
              </a:prstGeom>
              <a:blipFill>
                <a:blip r:embed="rId3"/>
                <a:stretch>
                  <a:fillRect l="-1527" b="-354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1B7714-A81C-814A-731C-9DE3EC278EF8}"/>
                  </a:ext>
                </a:extLst>
              </p:cNvPr>
              <p:cNvSpPr txBox="1"/>
              <p:nvPr/>
            </p:nvSpPr>
            <p:spPr>
              <a:xfrm>
                <a:off x="966744" y="2461047"/>
                <a:ext cx="9788705" cy="4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300" dirty="0"/>
                  <a:t>Given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 = 100</m:t>
                    </m:r>
                  </m:oMath>
                </a14:m>
                <a:r>
                  <a:rPr lang="en-US" sz="2300" dirty="0"/>
                  <a:t> parsecs. From AAVSO,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300" b="0" i="0" dirty="0" smtClean="0">
                            <a:latin typeface="Cambria Math" panose="02040503050406030204" pitchFamily="18" charset="0"/>
                          </a:rPr>
                          <m:t>mira</m:t>
                        </m:r>
                      </m:sub>
                    </m:sSub>
                    <m:r>
                      <a:rPr lang="en-US" sz="2300" i="1" dirty="0">
                        <a:latin typeface="Cambria Math" panose="02040503050406030204" pitchFamily="18" charset="0"/>
                      </a:rPr>
                      <m:t>=2.0</m:t>
                    </m:r>
                  </m:oMath>
                </a14:m>
                <a:r>
                  <a:rPr lang="en-US" sz="2300" dirty="0"/>
                  <a:t> (brightest) or 9.5 (dimmest).</a:t>
                </a:r>
                <a:endParaRPr lang="en-SG" sz="23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1B7714-A81C-814A-731C-9DE3EC278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744" y="2461047"/>
                <a:ext cx="9788705" cy="446276"/>
              </a:xfrm>
              <a:prstGeom prst="rect">
                <a:avLst/>
              </a:prstGeom>
              <a:blipFill>
                <a:blip r:embed="rId4"/>
                <a:stretch>
                  <a:fillRect l="-935" t="-12329" r="-436" b="-2876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533333A1-E888-1144-A7BC-BC09E2EC6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8308" y="3022145"/>
            <a:ext cx="4876800" cy="363855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F8E37A-8398-38A7-3905-FC09F360FB14}"/>
              </a:ext>
            </a:extLst>
          </p:cNvPr>
          <p:cNvCxnSpPr>
            <a:cxnSpLocks/>
          </p:cNvCxnSpPr>
          <p:nvPr/>
        </p:nvCxnSpPr>
        <p:spPr>
          <a:xfrm>
            <a:off x="7451387" y="3677052"/>
            <a:ext cx="418289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F3BE0D-F365-EA5E-B5AF-14D565C263E1}"/>
              </a:ext>
            </a:extLst>
          </p:cNvPr>
          <p:cNvCxnSpPr>
            <a:cxnSpLocks/>
          </p:cNvCxnSpPr>
          <p:nvPr/>
        </p:nvCxnSpPr>
        <p:spPr>
          <a:xfrm>
            <a:off x="7467595" y="5726349"/>
            <a:ext cx="418289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37F98D-612C-9EA2-FB07-F0FED095B485}"/>
              </a:ext>
            </a:extLst>
          </p:cNvPr>
          <p:cNvSpPr txBox="1"/>
          <p:nvPr/>
        </p:nvSpPr>
        <p:spPr>
          <a:xfrm>
            <a:off x="7645634" y="5798983"/>
            <a:ext cx="26264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300" dirty="0">
                <a:hlinkClick r:id="rId6"/>
              </a:rPr>
              <a:t>https://www.aavso.org/vsots_mira</a:t>
            </a:r>
            <a:r>
              <a:rPr lang="en-SG" sz="13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028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CF069-B2FF-88DF-763D-4BC5D8AA4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683083"/>
            <a:ext cx="9076329" cy="1064277"/>
          </a:xfrm>
        </p:spPr>
        <p:txBody>
          <a:bodyPr/>
          <a:lstStyle/>
          <a:p>
            <a:r>
              <a:rPr lang="en-US" dirty="0"/>
              <a:t>Q2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11A3082-785F-7E1B-7685-F1712B49C956}"/>
                  </a:ext>
                </a:extLst>
              </p:cNvPr>
              <p:cNvSpPr txBox="1"/>
              <p:nvPr/>
            </p:nvSpPr>
            <p:spPr>
              <a:xfrm>
                <a:off x="2440767" y="793118"/>
                <a:ext cx="7310466" cy="844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3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30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30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3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300" b="0" i="1" dirty="0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23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3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3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3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3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300" b="0" i="1" dirty="0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3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US" sz="23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3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dirty="0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3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3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dirty="0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3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3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3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300" b="0" i="1" dirty="0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e>
                        <m:sup>
                          <m:sSub>
                            <m:sSubPr>
                              <m:ctrlPr>
                                <a:rPr lang="en-US" sz="23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300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3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3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3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3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300" b="0" i="1" dirty="0" smtClean="0">
                              <a:latin typeface="Cambria Math" panose="02040503050406030204" pitchFamily="18" charset="0"/>
                            </a:rPr>
                            <m:t>)/5 </m:t>
                          </m:r>
                        </m:sup>
                      </m:sSup>
                    </m:oMath>
                  </m:oMathPara>
                </a14:m>
                <a:endParaRPr lang="en-US" sz="23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11A3082-785F-7E1B-7685-F1712B49C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0767" y="793118"/>
                <a:ext cx="7310466" cy="8442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FA9EE13-341E-DA74-2A65-B5C4EA7553B4}"/>
                  </a:ext>
                </a:extLst>
              </p:cNvPr>
              <p:cNvSpPr txBox="1"/>
              <p:nvPr/>
            </p:nvSpPr>
            <p:spPr>
              <a:xfrm>
                <a:off x="1605840" y="2548980"/>
                <a:ext cx="2838340" cy="8128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=10</m:t>
                      </m:r>
                      <m:sSup>
                        <m:sSupPr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f>
                            <m:f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3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FA9EE13-341E-DA74-2A65-B5C4EA755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840" y="2548980"/>
                <a:ext cx="2838340" cy="8128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F1B7714-A81C-814A-731C-9DE3EC278EF8}"/>
              </a:ext>
            </a:extLst>
          </p:cNvPr>
          <p:cNvSpPr txBox="1"/>
          <p:nvPr/>
        </p:nvSpPr>
        <p:spPr>
          <a:xfrm>
            <a:off x="966744" y="1889091"/>
            <a:ext cx="10882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/>
              <a:t>To compare the Luminosity, we place the 2 stars at the same distance (10pc)</a:t>
            </a:r>
            <a:endParaRPr lang="en-SG" sz="23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F44EC2-17C4-3FDB-94B2-5C3775B2718B}"/>
                  </a:ext>
                </a:extLst>
              </p:cNvPr>
              <p:cNvSpPr txBox="1"/>
              <p:nvPr/>
            </p:nvSpPr>
            <p:spPr>
              <a:xfrm>
                <a:off x="8413932" y="437892"/>
                <a:ext cx="4361234" cy="11994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300">
                              <a:latin typeface="Cambria Math" panose="02040503050406030204" pitchFamily="18" charset="0"/>
                            </a:rPr>
                            <m:t>Brightest</m:t>
                          </m:r>
                          <m:r>
                            <a:rPr lang="en-US" sz="230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lang="en-US" sz="2300">
                              <a:latin typeface="Cambria Math" panose="02040503050406030204" pitchFamily="18" charset="0"/>
                            </a:rPr>
                            <m:t>mira</m:t>
                          </m:r>
                        </m:sub>
                      </m:sSub>
                      <m:r>
                        <a:rPr lang="en-US" sz="2300" i="1">
                          <a:latin typeface="Cambria Math" panose="02040503050406030204" pitchFamily="18" charset="0"/>
                        </a:rPr>
                        <m:t>=−3</m:t>
                      </m:r>
                    </m:oMath>
                  </m:oMathPara>
                </a14:m>
                <a:endParaRPr lang="en-US" sz="23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300" b="0" i="0" smtClean="0">
                              <a:latin typeface="Cambria Math" panose="02040503050406030204" pitchFamily="18" charset="0"/>
                            </a:rPr>
                            <m:t>dimmest</m:t>
                          </m:r>
                          <m:r>
                            <a:rPr lang="en-US" sz="2300" b="0" i="0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lang="en-US" sz="2300" i="0">
                              <a:latin typeface="Cambria Math" panose="02040503050406030204" pitchFamily="18" charset="0"/>
                            </a:rPr>
                            <m:t>mira</m:t>
                          </m:r>
                        </m:sub>
                      </m:sSub>
                      <m:r>
                        <a:rPr lang="en-US" sz="23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4.5</m:t>
                      </m:r>
                    </m:oMath>
                  </m:oMathPara>
                </a14:m>
                <a:endParaRPr lang="en-US" sz="23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                   </m:t>
                      </m:r>
                      <m:sSub>
                        <m:sSubPr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300" b="0" i="0" smtClean="0">
                              <a:latin typeface="Cambria Math" panose="02040503050406030204" pitchFamily="18" charset="0"/>
                            </a:rPr>
                            <m:t>sun</m:t>
                          </m:r>
                        </m:sub>
                      </m:sSub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=4.83</m:t>
                      </m:r>
                    </m:oMath>
                  </m:oMathPara>
                </a14:m>
                <a:endParaRPr lang="en-SG" sz="23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F44EC2-17C4-3FDB-94B2-5C3775B27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3932" y="437892"/>
                <a:ext cx="4361234" cy="11994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7E22062-A770-5F1B-96A3-41B12AFEFD46}"/>
              </a:ext>
            </a:extLst>
          </p:cNvPr>
          <p:cNvSpPr txBox="1"/>
          <p:nvPr/>
        </p:nvSpPr>
        <p:spPr>
          <a:xfrm>
            <a:off x="966744" y="3560055"/>
            <a:ext cx="3339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/>
              <a:t>When Mira is brightest, </a:t>
            </a:r>
            <a:endParaRPr lang="en-SG" sz="23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AFC200-4774-E64F-8052-A1F68D745F81}"/>
                  </a:ext>
                </a:extLst>
              </p:cNvPr>
              <p:cNvSpPr txBox="1"/>
              <p:nvPr/>
            </p:nvSpPr>
            <p:spPr>
              <a:xfrm>
                <a:off x="3891839" y="3384461"/>
                <a:ext cx="3993633" cy="7067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3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3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300" b="0" i="0" smtClean="0">
                                <a:latin typeface="Cambria Math" panose="02040503050406030204" pitchFamily="18" charset="0"/>
                              </a:rPr>
                              <m:t>mira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3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300" b="0" i="0" smtClean="0">
                                <a:latin typeface="Cambria Math" panose="02040503050406030204" pitchFamily="18" charset="0"/>
                              </a:rPr>
                              <m:t>sun</m:t>
                            </m:r>
                          </m:sub>
                        </m:sSub>
                      </m:den>
                    </m:f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=10</m:t>
                    </m:r>
                    <m:sSup>
                      <m:sSupPr>
                        <m:ctrlPr>
                          <a:rPr lang="en-US" sz="23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f>
                          <m:f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4.83+3</m:t>
                            </m:r>
                          </m:num>
                          <m:den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sup>
                    </m:sSup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300" b="1" dirty="0"/>
                  <a:t>1360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AFC200-4774-E64F-8052-A1F68D745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839" y="3384461"/>
                <a:ext cx="3993633" cy="706797"/>
              </a:xfrm>
              <a:prstGeom prst="rect">
                <a:avLst/>
              </a:prstGeom>
              <a:blipFill>
                <a:blip r:embed="rId5"/>
                <a:stretch>
                  <a:fillRect b="-86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35AEB77-AD66-070B-6F84-447A863BD63D}"/>
              </a:ext>
            </a:extLst>
          </p:cNvPr>
          <p:cNvSpPr txBox="1"/>
          <p:nvPr/>
        </p:nvSpPr>
        <p:spPr>
          <a:xfrm>
            <a:off x="966744" y="4650717"/>
            <a:ext cx="3339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/>
              <a:t>When Mira is dimmest, </a:t>
            </a:r>
            <a:endParaRPr lang="en-SG" sz="23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832B51-EEE3-273B-87E2-876B80236D86}"/>
                  </a:ext>
                </a:extLst>
              </p:cNvPr>
              <p:cNvSpPr txBox="1"/>
              <p:nvPr/>
            </p:nvSpPr>
            <p:spPr>
              <a:xfrm>
                <a:off x="3891839" y="4475123"/>
                <a:ext cx="3993633" cy="7067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3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3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300" b="0" i="0" smtClean="0">
                                <a:latin typeface="Cambria Math" panose="02040503050406030204" pitchFamily="18" charset="0"/>
                              </a:rPr>
                              <m:t>mira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3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300" b="0" i="0" smtClean="0">
                                <a:latin typeface="Cambria Math" panose="02040503050406030204" pitchFamily="18" charset="0"/>
                              </a:rPr>
                              <m:t>sun</m:t>
                            </m:r>
                          </m:sub>
                        </m:sSub>
                      </m:den>
                    </m:f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=10</m:t>
                    </m:r>
                    <m:sSup>
                      <m:sSupPr>
                        <m:ctrlPr>
                          <a:rPr lang="en-US" sz="23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f>
                          <m:fPr>
                            <m:ctrlP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4.83−4.5</m:t>
                            </m:r>
                          </m:num>
                          <m:den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sup>
                    </m:sSup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300" b="1" dirty="0"/>
                  <a:t>1.36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832B51-EEE3-273B-87E2-876B80236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839" y="4475123"/>
                <a:ext cx="3993633" cy="706797"/>
              </a:xfrm>
              <a:prstGeom prst="rect">
                <a:avLst/>
              </a:prstGeom>
              <a:blipFill>
                <a:blip r:embed="rId6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552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3" grpId="0"/>
      <p:bldP spid="4" grpId="0"/>
      <p:bldP spid="5" grpId="0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5" name="Group 2054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2066" name="Freeform: Shape 2055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7" name="Freeform: Shape 2056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68" name="Freeform: Shape 2057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69" name="Freeform: Shape 2058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070" name="Rectangle 2060">
            <a:extLst>
              <a:ext uri="{FF2B5EF4-FFF2-40B4-BE49-F238E27FC236}">
                <a16:creationId xmlns:a16="http://schemas.microsoft.com/office/drawing/2014/main" id="{ECD84B89-83B1-AA44-B9BE-C68A3A346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Time to look for Mira the Wonderful, a famous variable star on EarthSky ...">
            <a:extLst>
              <a:ext uri="{FF2B5EF4-FFF2-40B4-BE49-F238E27FC236}">
                <a16:creationId xmlns:a16="http://schemas.microsoft.com/office/drawing/2014/main" id="{52101E7C-8804-1640-ABE1-14704C4E6D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42" b="7387"/>
          <a:stretch/>
        </p:blipFill>
        <p:spPr bwMode="auto">
          <a:xfrm>
            <a:off x="20" y="10"/>
            <a:ext cx="12191979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1" name="Freeform: Shape 2062">
            <a:extLst>
              <a:ext uri="{FF2B5EF4-FFF2-40B4-BE49-F238E27FC236}">
                <a16:creationId xmlns:a16="http://schemas.microsoft.com/office/drawing/2014/main" id="{DF3B9D9F-2555-4B2E-AD17-056B66596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594" y="812056"/>
            <a:ext cx="3876811" cy="5127565"/>
          </a:xfrm>
          <a:custGeom>
            <a:avLst/>
            <a:gdLst>
              <a:gd name="connsiteX0" fmla="*/ 1941583 w 3876811"/>
              <a:gd name="connsiteY0" fmla="*/ 0 h 5127565"/>
              <a:gd name="connsiteX1" fmla="*/ 2111641 w 3876811"/>
              <a:gd name="connsiteY1" fmla="*/ 149098 h 5127565"/>
              <a:gd name="connsiteX2" fmla="*/ 3370494 w 3876811"/>
              <a:gd name="connsiteY2" fmla="*/ 774450 h 5127565"/>
              <a:gd name="connsiteX3" fmla="*/ 3876811 w 3876811"/>
              <a:gd name="connsiteY3" fmla="*/ 1854685 h 5127565"/>
              <a:gd name="connsiteX4" fmla="*/ 3876810 w 3876811"/>
              <a:gd name="connsiteY4" fmla="*/ 2507216 h 5127565"/>
              <a:gd name="connsiteX5" fmla="*/ 3872563 w 3876811"/>
              <a:gd name="connsiteY5" fmla="*/ 5127565 h 5127565"/>
              <a:gd name="connsiteX6" fmla="*/ 4248 w 3876811"/>
              <a:gd name="connsiteY6" fmla="*/ 5127565 h 5127565"/>
              <a:gd name="connsiteX7" fmla="*/ 0 w 3876811"/>
              <a:gd name="connsiteY7" fmla="*/ 2507216 h 5127565"/>
              <a:gd name="connsiteX8" fmla="*/ 1 w 3876811"/>
              <a:gd name="connsiteY8" fmla="*/ 1854685 h 5127565"/>
              <a:gd name="connsiteX9" fmla="*/ 506320 w 3876811"/>
              <a:gd name="connsiteY9" fmla="*/ 774450 h 5127565"/>
              <a:gd name="connsiteX10" fmla="*/ 1765173 w 3876811"/>
              <a:gd name="connsiteY10" fmla="*/ 149098 h 5127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76811" h="5127565">
                <a:moveTo>
                  <a:pt x="1941583" y="0"/>
                </a:moveTo>
                <a:lnTo>
                  <a:pt x="2111641" y="149098"/>
                </a:lnTo>
                <a:cubicBezTo>
                  <a:pt x="2533316" y="474958"/>
                  <a:pt x="3008486" y="564716"/>
                  <a:pt x="3370494" y="774450"/>
                </a:cubicBezTo>
                <a:cubicBezTo>
                  <a:pt x="3718589" y="1017851"/>
                  <a:pt x="3876811" y="1296993"/>
                  <a:pt x="3876811" y="1854685"/>
                </a:cubicBezTo>
                <a:cubicBezTo>
                  <a:pt x="3876811" y="2072195"/>
                  <a:pt x="3876810" y="2289706"/>
                  <a:pt x="3876810" y="2507216"/>
                </a:cubicBezTo>
                <a:lnTo>
                  <a:pt x="3872563" y="5127565"/>
                </a:lnTo>
                <a:lnTo>
                  <a:pt x="4248" y="5127565"/>
                </a:lnTo>
                <a:lnTo>
                  <a:pt x="0" y="2507216"/>
                </a:lnTo>
                <a:cubicBezTo>
                  <a:pt x="0" y="2289706"/>
                  <a:pt x="1" y="2072195"/>
                  <a:pt x="1" y="1854685"/>
                </a:cubicBezTo>
                <a:cubicBezTo>
                  <a:pt x="1" y="1296993"/>
                  <a:pt x="158225" y="1017851"/>
                  <a:pt x="506320" y="774450"/>
                </a:cubicBezTo>
                <a:cubicBezTo>
                  <a:pt x="868329" y="564716"/>
                  <a:pt x="1343500" y="474958"/>
                  <a:pt x="1765173" y="149098"/>
                </a:cubicBezTo>
                <a:close/>
              </a:path>
            </a:pathLst>
          </a:custGeom>
          <a:solidFill>
            <a:srgbClr val="000000">
              <a:alpha val="4993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5CF069-B2FF-88DF-763D-4BC5D8AA4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309" y="344932"/>
            <a:ext cx="2187973" cy="9342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Q2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932BEC-3EFE-C372-FE13-6FD41AD37318}"/>
              </a:ext>
            </a:extLst>
          </p:cNvPr>
          <p:cNvSpPr txBox="1"/>
          <p:nvPr/>
        </p:nvSpPr>
        <p:spPr>
          <a:xfrm>
            <a:off x="1388303" y="547218"/>
            <a:ext cx="10577556" cy="954107"/>
          </a:xfrm>
          <a:prstGeom prst="rect">
            <a:avLst/>
          </a:prstGeom>
          <a:solidFill>
            <a:srgbClr val="FFFFFF">
              <a:alpha val="4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700" i="1" dirty="0">
                <a:solidFill>
                  <a:schemeClr val="bg1"/>
                </a:solidFill>
              </a:rPr>
              <a:t>“Mira is plunging through our part of the Milky way with an unusually large space velocity, 130 km/s.”</a:t>
            </a:r>
            <a:r>
              <a:rPr lang="en-US" sz="2700" dirty="0">
                <a:solidFill>
                  <a:schemeClr val="bg1"/>
                </a:solidFill>
              </a:rPr>
              <a:t> Is this velocity in the radial or tangential direction? </a:t>
            </a:r>
            <a:endParaRPr lang="en-US" sz="27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844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6C2DED9-A1DB-5941-D891-26A58CC6BB0E}"/>
              </a:ext>
            </a:extLst>
          </p:cNvPr>
          <p:cNvSpPr txBox="1"/>
          <p:nvPr/>
        </p:nvSpPr>
        <p:spPr>
          <a:xfrm>
            <a:off x="3081087" y="3681869"/>
            <a:ext cx="256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!</a:t>
            </a:r>
            <a:endParaRPr lang="en-SG" sz="2000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127858-203C-0DA7-6516-E65984A53CBF}"/>
              </a:ext>
            </a:extLst>
          </p:cNvPr>
          <p:cNvSpPr txBox="1"/>
          <p:nvPr/>
        </p:nvSpPr>
        <p:spPr>
          <a:xfrm>
            <a:off x="6007600" y="2552773"/>
            <a:ext cx="59211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fact we can see a ‘tail’ tells us that Mira is NOT moving purely in a radial direction (directly towards us) but has some component of its velocity in the tangential direction!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B94034-FE16-0F22-AA00-5DDFD2640AD3}"/>
              </a:ext>
            </a:extLst>
          </p:cNvPr>
          <p:cNvSpPr txBox="1"/>
          <p:nvPr/>
        </p:nvSpPr>
        <p:spPr>
          <a:xfrm>
            <a:off x="6007600" y="763417"/>
            <a:ext cx="61039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Q2 Is Mira’s velocity in the radial or tangential direction? </a:t>
            </a:r>
            <a:endParaRPr lang="en-SG" sz="36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477CACE-750D-A0DF-AE62-0BD72D685385}"/>
              </a:ext>
            </a:extLst>
          </p:cNvPr>
          <p:cNvGrpSpPr/>
          <p:nvPr/>
        </p:nvGrpSpPr>
        <p:grpSpPr>
          <a:xfrm>
            <a:off x="519710" y="763417"/>
            <a:ext cx="5064793" cy="5331162"/>
            <a:chOff x="519710" y="763417"/>
            <a:chExt cx="5064793" cy="533116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C737762-F128-38E2-2922-7AC4E310E064}"/>
                </a:ext>
              </a:extLst>
            </p:cNvPr>
            <p:cNvSpPr/>
            <p:nvPr/>
          </p:nvSpPr>
          <p:spPr>
            <a:xfrm>
              <a:off x="519710" y="1999599"/>
              <a:ext cx="4597400" cy="409498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3CF310-08DF-42AB-93F8-D352C3CB0BE4}"/>
                </a:ext>
              </a:extLst>
            </p:cNvPr>
            <p:cNvCxnSpPr>
              <a:cxnSpLocks/>
            </p:cNvCxnSpPr>
            <p:nvPr/>
          </p:nvCxnSpPr>
          <p:spPr>
            <a:xfrm>
              <a:off x="2731783" y="1999599"/>
              <a:ext cx="22987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A68F836-0C42-C641-C67E-C36881E1513B}"/>
                </a:ext>
              </a:extLst>
            </p:cNvPr>
            <p:cNvCxnSpPr>
              <a:cxnSpLocks/>
            </p:cNvCxnSpPr>
            <p:nvPr/>
          </p:nvCxnSpPr>
          <p:spPr>
            <a:xfrm>
              <a:off x="2709316" y="1999599"/>
              <a:ext cx="0" cy="189421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Graphic 15" descr="Puppy with solid fill">
              <a:extLst>
                <a:ext uri="{FF2B5EF4-FFF2-40B4-BE49-F238E27FC236}">
                  <a16:creationId xmlns:a16="http://schemas.microsoft.com/office/drawing/2014/main" id="{48DAAC37-1DF7-269A-5849-E7F84A4A6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50854" y="3719637"/>
              <a:ext cx="914400" cy="914400"/>
            </a:xfrm>
            <a:prstGeom prst="rect">
              <a:avLst/>
            </a:prstGeom>
          </p:spPr>
        </p:pic>
        <p:pic>
          <p:nvPicPr>
            <p:cNvPr id="8194" name="Picture 2" descr="Mira: The Tale of a Giant Star">
              <a:extLst>
                <a:ext uri="{FF2B5EF4-FFF2-40B4-BE49-F238E27FC236}">
                  <a16:creationId xmlns:a16="http://schemas.microsoft.com/office/drawing/2014/main" id="{314E941F-28A5-930B-8C20-2AD81C408D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3908" y="763417"/>
              <a:ext cx="1675749" cy="1206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8156E70-2919-4417-3C25-02F82AD20C6A}"/>
                </a:ext>
              </a:extLst>
            </p:cNvPr>
            <p:cNvSpPr txBox="1"/>
            <p:nvPr/>
          </p:nvSpPr>
          <p:spPr>
            <a:xfrm>
              <a:off x="2745360" y="3056699"/>
              <a:ext cx="1648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Radial direction</a:t>
              </a:r>
              <a:endParaRPr lang="en-SG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5D24368-8393-A1AA-4E74-B462598F69B9}"/>
                </a:ext>
              </a:extLst>
            </p:cNvPr>
            <p:cNvSpPr txBox="1"/>
            <p:nvPr/>
          </p:nvSpPr>
          <p:spPr>
            <a:xfrm>
              <a:off x="3569656" y="1521327"/>
              <a:ext cx="20148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Tangential direction</a:t>
              </a:r>
              <a:endParaRPr lang="en-SG" dirty="0"/>
            </a:p>
          </p:txBody>
        </p:sp>
      </p:grpSp>
    </p:spTree>
    <p:extLst>
      <p:ext uri="{BB962C8B-B14F-4D97-AF65-F5344CB8AC3E}">
        <p14:creationId xmlns:p14="http://schemas.microsoft.com/office/powerpoint/2010/main" val="380983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3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CF069-B2FF-88DF-763D-4BC5D8AA4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731" y="388087"/>
            <a:ext cx="3925931" cy="1064277"/>
          </a:xfrm>
        </p:spPr>
        <p:txBody>
          <a:bodyPr/>
          <a:lstStyle/>
          <a:p>
            <a:r>
              <a:rPr lang="en-US" dirty="0"/>
              <a:t>Q3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2E66CE-7A00-D493-FA4F-3999C8388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975" y="284162"/>
            <a:ext cx="6572250" cy="58578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8F334A8-8B04-2F5C-DEF0-2E585A0AC62D}"/>
              </a:ext>
            </a:extLst>
          </p:cNvPr>
          <p:cNvSpPr/>
          <p:nvPr/>
        </p:nvSpPr>
        <p:spPr>
          <a:xfrm>
            <a:off x="5852072" y="388088"/>
            <a:ext cx="2822027" cy="11877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CB5D67-FDDC-F947-7EA7-E6AAD6A65FF9}"/>
              </a:ext>
            </a:extLst>
          </p:cNvPr>
          <p:cNvSpPr/>
          <p:nvPr/>
        </p:nvSpPr>
        <p:spPr>
          <a:xfrm>
            <a:off x="8747672" y="388087"/>
            <a:ext cx="2822028" cy="117806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0F68B6-258F-74BE-E097-3A5C4565631E}"/>
              </a:ext>
            </a:extLst>
          </p:cNvPr>
          <p:cNvSpPr/>
          <p:nvPr/>
        </p:nvSpPr>
        <p:spPr>
          <a:xfrm>
            <a:off x="5852073" y="4871074"/>
            <a:ext cx="2822028" cy="1067999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8059D6-03AD-090A-350C-968E1447B572}"/>
              </a:ext>
            </a:extLst>
          </p:cNvPr>
          <p:cNvSpPr txBox="1"/>
          <p:nvPr/>
        </p:nvSpPr>
        <p:spPr>
          <a:xfrm>
            <a:off x="491731" y="2607721"/>
            <a:ext cx="39259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Signature peak wavelengths</a:t>
            </a:r>
          </a:p>
          <a:p>
            <a:r>
              <a:rPr lang="en-US" sz="2400" dirty="0"/>
              <a:t>PG1351: 5450 angstroms</a:t>
            </a:r>
            <a:br>
              <a:rPr lang="en-US" sz="2400" dirty="0"/>
            </a:br>
            <a:r>
              <a:rPr lang="en-US" sz="2400" dirty="0"/>
              <a:t>PG1354: 6500 angstroms</a:t>
            </a:r>
            <a:endParaRPr lang="en-SG" sz="2400" dirty="0"/>
          </a:p>
          <a:p>
            <a:r>
              <a:rPr lang="en-US" sz="2400" dirty="0"/>
              <a:t>PG1512: 6850 angstroms</a:t>
            </a:r>
            <a:br>
              <a:rPr lang="en-SG" sz="2400" dirty="0"/>
            </a:br>
            <a:endParaRPr lang="en-SG" sz="2400" dirty="0"/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1363ACE5-16E5-7352-D84A-D84B2D3F8EB0}"/>
              </a:ext>
            </a:extLst>
          </p:cNvPr>
          <p:cNvSpPr/>
          <p:nvPr/>
        </p:nvSpPr>
        <p:spPr>
          <a:xfrm>
            <a:off x="782027" y="4546713"/>
            <a:ext cx="3345337" cy="1699781"/>
          </a:xfrm>
          <a:prstGeom prst="cloud">
            <a:avLst/>
          </a:prstGeom>
          <a:solidFill>
            <a:srgbClr val="F0F3F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What spectrum of light is this?</a:t>
            </a:r>
            <a:endParaRPr lang="en-SG" sz="2400" dirty="0">
              <a:solidFill>
                <a:sysClr val="windowText" lastClr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BF7090-DB86-BC5E-7782-655523D9C081}"/>
              </a:ext>
            </a:extLst>
          </p:cNvPr>
          <p:cNvSpPr txBox="1"/>
          <p:nvPr/>
        </p:nvSpPr>
        <p:spPr>
          <a:xfrm>
            <a:off x="491731" y="1452364"/>
            <a:ext cx="4343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Discuss the spectrums of PG1351, PG1354 and PG1512</a:t>
            </a:r>
            <a:endParaRPr lang="en-SG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EB1B7-2C1B-9C96-D105-92C98852C1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591" b="10684"/>
          <a:stretch/>
        </p:blipFill>
        <p:spPr>
          <a:xfrm>
            <a:off x="5728969" y="6068539"/>
            <a:ext cx="5852160" cy="9865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A57DDAF-E201-BA30-8D29-872E9E9CDDB3}"/>
              </a:ext>
            </a:extLst>
          </p:cNvPr>
          <p:cNvCxnSpPr>
            <a:cxnSpLocks/>
          </p:cNvCxnSpPr>
          <p:nvPr/>
        </p:nvCxnSpPr>
        <p:spPr>
          <a:xfrm>
            <a:off x="6663568" y="388087"/>
            <a:ext cx="0" cy="575395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06BE4E7-0672-D1D4-87AC-4ECBB0A042CE}"/>
              </a:ext>
            </a:extLst>
          </p:cNvPr>
          <p:cNvCxnSpPr>
            <a:cxnSpLocks/>
          </p:cNvCxnSpPr>
          <p:nvPr/>
        </p:nvCxnSpPr>
        <p:spPr>
          <a:xfrm>
            <a:off x="10434663" y="388087"/>
            <a:ext cx="0" cy="5729779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432CCA0-79FD-2B48-EDF4-589CBE0FA85B}"/>
              </a:ext>
            </a:extLst>
          </p:cNvPr>
          <p:cNvCxnSpPr>
            <a:cxnSpLocks/>
          </p:cNvCxnSpPr>
          <p:nvPr/>
        </p:nvCxnSpPr>
        <p:spPr>
          <a:xfrm>
            <a:off x="7854957" y="4873553"/>
            <a:ext cx="0" cy="1256205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438984C-BEAB-CEAA-A7C7-735D57B23A48}"/>
              </a:ext>
            </a:extLst>
          </p:cNvPr>
          <p:cNvSpPr txBox="1"/>
          <p:nvPr/>
        </p:nvSpPr>
        <p:spPr>
          <a:xfrm>
            <a:off x="7651156" y="6259224"/>
            <a:ext cx="2507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Wavelength (angstroms)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8231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CF069-B2FF-88DF-763D-4BC5D8AA4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959587"/>
            <a:ext cx="3925931" cy="1064277"/>
          </a:xfrm>
        </p:spPr>
        <p:txBody>
          <a:bodyPr/>
          <a:lstStyle/>
          <a:p>
            <a:r>
              <a:rPr lang="en-US" dirty="0"/>
              <a:t>Q3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88059D6-03AD-090A-350C-968E1447B572}"/>
                  </a:ext>
                </a:extLst>
              </p:cNvPr>
              <p:cNvSpPr txBox="1"/>
              <p:nvPr/>
            </p:nvSpPr>
            <p:spPr>
              <a:xfrm>
                <a:off x="966744" y="1869485"/>
                <a:ext cx="61347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Peak wavelengths of PG1512: 6850 angstroms</a:t>
                </a:r>
                <a:br>
                  <a:rPr lang="en-SG" sz="2400" dirty="0"/>
                </a:br>
                <a:br>
                  <a:rPr lang="en-SG" sz="2400" dirty="0"/>
                </a:br>
                <a:r>
                  <a:rPr lang="en-SG" sz="2400" dirty="0"/>
                  <a:t>From Table 1, redshift </a:t>
                </a:r>
                <a14:m>
                  <m:oMath xmlns:m="http://schemas.openxmlformats.org/officeDocument/2006/math"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SG" sz="2400" i="1" dirty="0" smtClean="0">
                        <a:latin typeface="Cambria Math" panose="02040503050406030204" pitchFamily="18" charset="0"/>
                      </a:rPr>
                      <m:t> = 0.371</m:t>
                    </m:r>
                  </m:oMath>
                </a14:m>
                <a:r>
                  <a:rPr lang="en-SG" sz="2400" dirty="0"/>
                  <a:t>, what is the original wavelength prior to redshift?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88059D6-03AD-090A-350C-968E1447B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744" y="1869485"/>
                <a:ext cx="6134700" cy="1569660"/>
              </a:xfrm>
              <a:prstGeom prst="rect">
                <a:avLst/>
              </a:prstGeom>
              <a:blipFill>
                <a:blip r:embed="rId2"/>
                <a:stretch>
                  <a:fillRect l="-1590" t="-3113" b="-817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B19ECE-2D4F-C28B-50D1-236EDEBE1B75}"/>
                  </a:ext>
                </a:extLst>
              </p:cNvPr>
              <p:cNvSpPr txBox="1"/>
              <p:nvPr/>
            </p:nvSpPr>
            <p:spPr>
              <a:xfrm>
                <a:off x="2273458" y="3727186"/>
                <a:ext cx="2830711" cy="26044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sz="24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0.371=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0.371=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(6850−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b="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=4996</m:t>
                    </m:r>
                  </m:oMath>
                </a14:m>
                <a:r>
                  <a:rPr lang="en-SG" dirty="0"/>
                  <a:t> </a:t>
                </a:r>
                <a:r>
                  <a:rPr lang="en-SG" sz="2400" dirty="0"/>
                  <a:t>Å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B19ECE-2D4F-C28B-50D1-236EDEBE1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458" y="3727186"/>
                <a:ext cx="2830711" cy="2604496"/>
              </a:xfrm>
              <a:prstGeom prst="rect">
                <a:avLst/>
              </a:prstGeom>
              <a:blipFill>
                <a:blip r:embed="rId3"/>
                <a:stretch>
                  <a:fillRect b="-654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 descr="410+ Electromagnetic Spectrum Vertical Stock Photos, Pictures &amp; Royalty ...">
            <a:extLst>
              <a:ext uri="{FF2B5EF4-FFF2-40B4-BE49-F238E27FC236}">
                <a16:creationId xmlns:a16="http://schemas.microsoft.com/office/drawing/2014/main" id="{1FD96C5A-0C43-65EB-FA95-F360CAD476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3" t="-267"/>
          <a:stretch/>
        </p:blipFill>
        <p:spPr bwMode="auto">
          <a:xfrm>
            <a:off x="7843993" y="301750"/>
            <a:ext cx="3925931" cy="621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53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FEC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CA3BB12-A0A7-2EF2-E8D6-E676E3788170}"/>
              </a:ext>
            </a:extLst>
          </p:cNvPr>
          <p:cNvSpPr txBox="1">
            <a:spLocks/>
          </p:cNvSpPr>
          <p:nvPr/>
        </p:nvSpPr>
        <p:spPr>
          <a:xfrm>
            <a:off x="960120" y="432128"/>
            <a:ext cx="5523754" cy="1507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In-class Activity #2</a:t>
            </a:r>
          </a:p>
        </p:txBody>
      </p:sp>
      <p:pic>
        <p:nvPicPr>
          <p:cNvPr id="1026" name="Picture 2" descr="Edwin Hubble's car | DrivingEnthusiast.net">
            <a:extLst>
              <a:ext uri="{FF2B5EF4-FFF2-40B4-BE49-F238E27FC236}">
                <a16:creationId xmlns:a16="http://schemas.microsoft.com/office/drawing/2014/main" id="{6EE1CA09-5CEA-59FF-FB6D-E78AC5AAA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04958"/>
            <a:ext cx="4876800" cy="604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57DE952-57E0-5677-287B-97030941F0A1}"/>
              </a:ext>
            </a:extLst>
          </p:cNvPr>
          <p:cNvSpPr txBox="1">
            <a:spLocks/>
          </p:cNvSpPr>
          <p:nvPr/>
        </p:nvSpPr>
        <p:spPr>
          <a:xfrm>
            <a:off x="1009180" y="1826879"/>
            <a:ext cx="4498000" cy="21403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SzPct val="150000"/>
              <a:buFont typeface="Goudy Old Style" panose="02020502050305020303" pitchFamily="18" charset="0"/>
              <a:buChar char="∙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150000"/>
              <a:buFont typeface="Goudy Old Style" panose="02020502050305020303" pitchFamily="18" charset="0"/>
              <a:buChar char="∙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150000"/>
              <a:buFont typeface="Goudy Old Style" panose="02020502050305020303" pitchFamily="18" charset="0"/>
              <a:buChar char="∙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Goudy Old Style" panose="02020502050305020303" pitchFamily="18" charset="0"/>
              <a:buNone/>
            </a:pPr>
            <a:r>
              <a:rPr lang="en-US" sz="2400" dirty="0"/>
              <a:t>Discuss this comic from xkcd.com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54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CF069-B2FF-88DF-763D-4BC5D8AA4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959587"/>
            <a:ext cx="3925931" cy="1064277"/>
          </a:xfrm>
        </p:spPr>
        <p:txBody>
          <a:bodyPr/>
          <a:lstStyle/>
          <a:p>
            <a:r>
              <a:rPr lang="en-US" dirty="0"/>
              <a:t>Q4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8059D6-03AD-090A-350C-968E1447B572}"/>
              </a:ext>
            </a:extLst>
          </p:cNvPr>
          <p:cNvSpPr txBox="1"/>
          <p:nvPr/>
        </p:nvSpPr>
        <p:spPr>
          <a:xfrm>
            <a:off x="2160544" y="1076226"/>
            <a:ext cx="9574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Given that the recession velocity, z of a particular quasar is 2.504, what is the observed wavelength of the Hydrogen Ly</a:t>
            </a:r>
            <a:r>
              <a:rPr lang="en-US" sz="2400" dirty="0"/>
              <a:t>α line (121.567nm) ?</a:t>
            </a:r>
            <a:endParaRPr lang="en-SG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B19ECE-2D4F-C28B-50D1-236EDEBE1B75}"/>
                  </a:ext>
                </a:extLst>
              </p:cNvPr>
              <p:cNvSpPr txBox="1"/>
              <p:nvPr/>
            </p:nvSpPr>
            <p:spPr>
              <a:xfrm>
                <a:off x="1675319" y="2140503"/>
                <a:ext cx="3217356" cy="18142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sz="24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.504=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−121.567)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121.567</m:t>
                          </m:r>
                        </m:den>
                      </m:f>
                    </m:oMath>
                  </m:oMathPara>
                </a14:m>
                <a:endParaRPr lang="en-US" sz="24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=425.971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𝑛𝑚</m:t>
                      </m:r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B19ECE-2D4F-C28B-50D1-236EDEBE1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319" y="2140503"/>
                <a:ext cx="3217356" cy="1814279"/>
              </a:xfrm>
              <a:prstGeom prst="rect">
                <a:avLst/>
              </a:prstGeom>
              <a:blipFill>
                <a:blip r:embed="rId4"/>
                <a:stretch>
                  <a:fillRect b="-469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loud 4">
            <a:extLst>
              <a:ext uri="{FF2B5EF4-FFF2-40B4-BE49-F238E27FC236}">
                <a16:creationId xmlns:a16="http://schemas.microsoft.com/office/drawing/2014/main" id="{FFA7954B-61B6-7A16-554E-8E303C8B6F38}"/>
              </a:ext>
            </a:extLst>
          </p:cNvPr>
          <p:cNvSpPr/>
          <p:nvPr/>
        </p:nvSpPr>
        <p:spPr>
          <a:xfrm>
            <a:off x="906656" y="4138195"/>
            <a:ext cx="5140458" cy="2458394"/>
          </a:xfrm>
          <a:prstGeom prst="cloud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How does the direction of a galaxy’s relative motion affect the observed wavelength of light?</a:t>
            </a:r>
            <a:endParaRPr lang="en-SG" sz="2400" dirty="0">
              <a:solidFill>
                <a:sysClr val="windowText" lastClr="000000"/>
              </a:solidFill>
            </a:endParaRPr>
          </a:p>
        </p:txBody>
      </p: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39DAD014-FB5F-5CCD-BBE8-833E29470B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52194" y="2140503"/>
            <a:ext cx="4682606" cy="40791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D6249E-841A-ED4E-B3B7-7CA2773A9E1E}"/>
              </a:ext>
            </a:extLst>
          </p:cNvPr>
          <p:cNvSpPr txBox="1"/>
          <p:nvPr/>
        </p:nvSpPr>
        <p:spPr>
          <a:xfrm>
            <a:off x="7749970" y="6252905"/>
            <a:ext cx="3287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 that’s why Ferraris are red…</a:t>
            </a:r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213607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26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3" grpId="0"/>
      <p:bldP spid="5" grpId="0" animBg="1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51921F-00AD-E170-1606-7B6E94E3B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Recap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D3F91D-8BCC-0629-F80F-059A376B5F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one thing you remember from the lecture?</a:t>
            </a:r>
          </a:p>
        </p:txBody>
      </p:sp>
    </p:spTree>
    <p:extLst>
      <p:ext uri="{BB962C8B-B14F-4D97-AF65-F5344CB8AC3E}">
        <p14:creationId xmlns:p14="http://schemas.microsoft.com/office/powerpoint/2010/main" val="500473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CF069-B2FF-88DF-763D-4BC5D8AA4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FDD030-399C-64C0-2681-663DA0FAA9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00754" y="806658"/>
                <a:ext cx="10258512" cy="1370134"/>
              </a:xfrm>
            </p:spPr>
            <p:txBody>
              <a:bodyPr>
                <a:normAutofit/>
              </a:bodyPr>
              <a:lstStyle/>
              <a:p>
                <a:pPr marL="0" indent="0" algn="l">
                  <a:buNone/>
                </a:pPr>
                <a:r>
                  <a:rPr lang="en-US" sz="2400" b="0" i="0" u="none" strike="noStrike" baseline="0" dirty="0"/>
                  <a:t>Based on Hubble’s 1929 paper, he deduced the famous equation </a:t>
                </a:r>
                <a14:m>
                  <m:oMath xmlns:m="http://schemas.openxmlformats.org/officeDocument/2006/math">
                    <m:r>
                      <a:rPr lang="en-US" sz="2800" b="0" i="1" u="none" strike="noStrike" baseline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800" b="0" i="1" u="none" strike="noStrike" baseline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u="none" strike="noStrike" baseline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u="none" strike="noStrike" baseline="0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800" b="0" i="1" u="none" strike="noStrike" baseline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800" dirty="0"/>
                  <a:t>.</a:t>
                </a:r>
              </a:p>
              <a:p>
                <a:pPr marL="0" indent="0" algn="l">
                  <a:buNone/>
                </a:pPr>
                <a:r>
                  <a:rPr lang="en-US" sz="2400" dirty="0"/>
                  <a:t>Analyze his data and determine 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400" dirty="0"/>
                  <a:t> he obtained</a:t>
                </a:r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FDD030-399C-64C0-2681-663DA0FAA9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00754" y="806658"/>
                <a:ext cx="10258512" cy="1370134"/>
              </a:xfrm>
              <a:blipFill>
                <a:blip r:embed="rId2"/>
                <a:stretch>
                  <a:fillRect l="-951" t="-311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F574BCB-F29D-CDD4-C5B7-210FB8AF8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927" y="2023864"/>
            <a:ext cx="8265073" cy="45266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EE4E7D-1BA2-86BD-AA5E-E93F2B980ACC}"/>
              </a:ext>
            </a:extLst>
          </p:cNvPr>
          <p:cNvSpPr/>
          <p:nvPr/>
        </p:nvSpPr>
        <p:spPr>
          <a:xfrm>
            <a:off x="5168901" y="4599396"/>
            <a:ext cx="927100" cy="36630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2619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CF069-B2FF-88DF-763D-4BC5D8AA4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17" y="508845"/>
            <a:ext cx="9076329" cy="1064277"/>
          </a:xfrm>
        </p:spPr>
        <p:txBody>
          <a:bodyPr/>
          <a:lstStyle/>
          <a:p>
            <a:r>
              <a:rPr lang="en-US" dirty="0"/>
              <a:t>Q6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DD030-399C-64C0-2681-663DA0FAA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825" y="1953356"/>
            <a:ext cx="2164996" cy="1370134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400" b="0" i="0" u="none" strike="noStrike" baseline="0" dirty="0"/>
              <a:t>Using Python: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2D81F9-8A90-9B90-DF2A-07D04197D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16" y="406209"/>
            <a:ext cx="9000187" cy="2333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5A9893-250E-1266-D86D-277F75D22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320" y="2863509"/>
            <a:ext cx="5829386" cy="375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50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CF069-B2FF-88DF-763D-4BC5D8AA45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84064" y="903260"/>
            <a:ext cx="4470400" cy="1506537"/>
          </a:xfrm>
        </p:spPr>
        <p:txBody>
          <a:bodyPr anchor="ctr">
            <a:normAutofit/>
          </a:bodyPr>
          <a:lstStyle/>
          <a:p>
            <a:r>
              <a:rPr lang="en-US" dirty="0"/>
              <a:t>Q5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DD030-399C-64C0-2681-663DA0FAA96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95925" y="5269042"/>
            <a:ext cx="5729287" cy="86836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800" b="1" i="0" u="none" strike="noStrike" baseline="0" dirty="0">
                <a:latin typeface="LMRoman10-Regular"/>
              </a:rPr>
              <a:t>Spectra of </a:t>
            </a:r>
            <a:r>
              <a:rPr lang="en-US" sz="1800" b="1" i="0" u="none" strike="noStrike" baseline="0" dirty="0" err="1">
                <a:latin typeface="LMRoman10-Regular"/>
              </a:rPr>
              <a:t>HeH</a:t>
            </a:r>
            <a:r>
              <a:rPr lang="en-US" sz="1800" b="1" i="0" u="none" strike="noStrike" baseline="0" dirty="0">
                <a:latin typeface="LMRoman7-Regular"/>
              </a:rPr>
              <a:t>+ </a:t>
            </a:r>
            <a:r>
              <a:rPr lang="en-US" sz="1800" b="1" i="1" u="none" strike="noStrike" baseline="0" dirty="0">
                <a:latin typeface="LMMathItalic10-Regular"/>
              </a:rPr>
              <a:t>J </a:t>
            </a:r>
            <a:r>
              <a:rPr lang="en-US" sz="1800" b="1" i="0" u="none" strike="noStrike" baseline="0" dirty="0">
                <a:latin typeface="LMRoman10-Regular"/>
              </a:rPr>
              <a:t>= 1 </a:t>
            </a:r>
            <a:r>
              <a:rPr lang="en-SG" sz="1600" b="0" i="0" dirty="0">
                <a:solidFill>
                  <a:schemeClr val="tx1"/>
                </a:solidFill>
                <a:effectLst/>
                <a:latin typeface="DDG_ProximaNova"/>
              </a:rPr>
              <a:t>→</a:t>
            </a:r>
            <a:r>
              <a:rPr lang="en-US" sz="1800" b="1" i="0" u="none" strike="noStrike" baseline="0" dirty="0">
                <a:latin typeface="LMMathSymbols10-Regular"/>
              </a:rPr>
              <a:t> </a:t>
            </a:r>
            <a:r>
              <a:rPr lang="en-US" sz="1800" b="1" i="0" u="none" strike="noStrike" baseline="0" dirty="0">
                <a:latin typeface="LMRoman10-Regular"/>
              </a:rPr>
              <a:t>0 and CO </a:t>
            </a:r>
            <a:r>
              <a:rPr lang="en-US" sz="1800" b="1" i="1" u="none" strike="noStrike" baseline="0" dirty="0">
                <a:latin typeface="LMMathItalic10-Regular"/>
              </a:rPr>
              <a:t>J </a:t>
            </a:r>
            <a:r>
              <a:rPr lang="en-US" sz="1800" b="1" i="0" u="none" strike="noStrike" baseline="0" dirty="0">
                <a:latin typeface="LMRoman10-Regular"/>
              </a:rPr>
              <a:t>= 11 </a:t>
            </a:r>
            <a:r>
              <a:rPr lang="en-SG" sz="1600" b="0" i="0" dirty="0">
                <a:solidFill>
                  <a:schemeClr val="tx1"/>
                </a:solidFill>
                <a:effectLst/>
                <a:latin typeface="DDG_ProximaNova"/>
              </a:rPr>
              <a:t>→ </a:t>
            </a:r>
            <a:r>
              <a:rPr lang="en-US" sz="1800" b="1" i="0" u="none" strike="noStrike" baseline="0" dirty="0">
                <a:latin typeface="LMRoman10-Regular"/>
              </a:rPr>
              <a:t>10 rotational energy levels transitions in NGC 7027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06598-2E60-1D7E-9CE0-78941D7A3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74484"/>
            <a:ext cx="5729212" cy="33945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D8668A-BABC-3567-DBE4-54555D9D583E}"/>
              </a:ext>
            </a:extLst>
          </p:cNvPr>
          <p:cNvSpPr txBox="1"/>
          <p:nvPr/>
        </p:nvSpPr>
        <p:spPr>
          <a:xfrm>
            <a:off x="934719" y="2409797"/>
            <a:ext cx="47690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0" i="0" u="none" strike="noStrike" baseline="0" dirty="0"/>
              <a:t>Study the figure given.</a:t>
            </a:r>
          </a:p>
          <a:p>
            <a:pPr algn="just"/>
            <a:r>
              <a:rPr lang="en-US" sz="2400" b="0" i="0" u="none" strike="noStrike" baseline="0" dirty="0"/>
              <a:t>Note that the horizontal axis is given in terms of velocity. This velocity is the velocity of the source and is thus </a:t>
            </a:r>
            <a:r>
              <a:rPr lang="en-SG" sz="2400" b="0" i="0" u="none" strike="noStrike" baseline="0" dirty="0"/>
              <a:t>related to Doppler redshifts.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2403493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CF069-B2FF-88DF-763D-4BC5D8AA45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13079" y="198084"/>
            <a:ext cx="4470400" cy="1506537"/>
          </a:xfrm>
        </p:spPr>
        <p:txBody>
          <a:bodyPr anchor="ctr">
            <a:normAutofit/>
          </a:bodyPr>
          <a:lstStyle/>
          <a:p>
            <a:r>
              <a:rPr lang="en-US" dirty="0"/>
              <a:t>Q5a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06598-2E60-1D7E-9CE0-78941D7A3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522" y="198084"/>
            <a:ext cx="4769090" cy="28256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6D8668A-BABC-3567-DBE4-54555D9D583E}"/>
                  </a:ext>
                </a:extLst>
              </p:cNvPr>
              <p:cNvSpPr txBox="1"/>
              <p:nvPr/>
            </p:nvSpPr>
            <p:spPr>
              <a:xfrm>
                <a:off x="513078" y="1501421"/>
                <a:ext cx="6408421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b="0" i="0" u="none" strike="noStrike" baseline="0" dirty="0"/>
                  <a:t>Using velocity in the x-axis seems like a strange choice.</a:t>
                </a:r>
                <a:r>
                  <a:rPr lang="en-SG" sz="2400" b="0" i="0" u="none" strike="noStrike" baseline="0" dirty="0"/>
                  <a:t> Why might this be useful?</a:t>
                </a:r>
                <a:br>
                  <a:rPr lang="en-SG" sz="2400" b="0" i="0" u="none" strike="noStrike" baseline="0" dirty="0"/>
                </a:br>
                <a:r>
                  <a:rPr lang="en-SG" sz="2000" dirty="0"/>
                  <a:t>Hint: the paper is on “Astrophysical detection of the funny molecule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SG" sz="2000" dirty="0"/>
                  <a:t>”. Why is the CO spectrum here? </a:t>
                </a:r>
                <a:endParaRPr lang="en-US" sz="2400" b="0" i="0" u="none" strike="noStrike" baseline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6D8668A-BABC-3567-DBE4-54555D9D5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78" y="1501421"/>
                <a:ext cx="6408421" cy="1446550"/>
              </a:xfrm>
              <a:prstGeom prst="rect">
                <a:avLst/>
              </a:prstGeom>
              <a:blipFill>
                <a:blip r:embed="rId3"/>
                <a:stretch>
                  <a:fillRect l="-1427" t="-3361" r="-1522" b="-630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1236C1-66D5-7355-C6F2-DC5DFC849F0A}"/>
                  </a:ext>
                </a:extLst>
              </p:cNvPr>
              <p:cNvSpPr txBox="1"/>
              <p:nvPr/>
            </p:nvSpPr>
            <p:spPr>
              <a:xfrm>
                <a:off x="441838" y="3780610"/>
                <a:ext cx="11308324" cy="20180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b="0" dirty="0"/>
                  <a:t>Recall that velocity is related to the recession velocity,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br>
                  <a:rPr lang="en-US" sz="2800" b="0" dirty="0"/>
                </a:br>
                <a:endParaRPr lang="en-US" sz="2800" b="0" dirty="0"/>
              </a:p>
              <a:p>
                <a:pPr algn="ctr"/>
                <a:r>
                  <a:rPr lang="en-US" sz="2800" dirty="0"/>
                  <a:t>Given that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𝐻𝑒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2800" dirty="0"/>
                  <a:t> and CO have similar curves, they must have similar recession velocities and likely come from similar regions or galaxies! </a:t>
                </a:r>
                <a:endParaRPr lang="en-US" sz="28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1236C1-66D5-7355-C6F2-DC5DFC849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38" y="3780610"/>
                <a:ext cx="11308324" cy="2018053"/>
              </a:xfrm>
              <a:prstGeom prst="rect">
                <a:avLst/>
              </a:prstGeom>
              <a:blipFill>
                <a:blip r:embed="rId4"/>
                <a:stretch>
                  <a:fillRect b="-755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752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CF069-B2FF-88DF-763D-4BC5D8AA45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13079" y="198084"/>
            <a:ext cx="4470400" cy="1506537"/>
          </a:xfrm>
        </p:spPr>
        <p:txBody>
          <a:bodyPr anchor="ctr">
            <a:normAutofit/>
          </a:bodyPr>
          <a:lstStyle/>
          <a:p>
            <a:r>
              <a:rPr lang="en-US" dirty="0"/>
              <a:t>Q5b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06598-2E60-1D7E-9CE0-78941D7A3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522" y="198084"/>
            <a:ext cx="4769090" cy="28256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6D8668A-BABC-3567-DBE4-54555D9D583E}"/>
                  </a:ext>
                </a:extLst>
              </p:cNvPr>
              <p:cNvSpPr txBox="1"/>
              <p:nvPr/>
            </p:nvSpPr>
            <p:spPr>
              <a:xfrm>
                <a:off x="513078" y="1501421"/>
                <a:ext cx="6408421" cy="1738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300" b="0" i="0" u="none" strike="noStrike" baseline="0" dirty="0"/>
                  <a:t>Given that the spectral resolution of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b="0" i="0" smtClean="0">
                        <a:latin typeface="Cambria Math" panose="02040503050406030204" pitchFamily="18" charset="0"/>
                      </a:rPr>
                      <m:t>He</m:t>
                    </m:r>
                    <m:sSup>
                      <m:sSup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3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300" b="0" i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2300" b="0" i="0" u="none" strike="noStrike" baseline="0" dirty="0"/>
                  <a:t> spectrum is </a:t>
                </a:r>
                <a14:m>
                  <m:oMath xmlns:m="http://schemas.openxmlformats.org/officeDocument/2006/math">
                    <m:r>
                      <a:rPr lang="en-US" sz="2300" b="0" i="0" smtClean="0">
                        <a:latin typeface="Cambria Math" panose="02040503050406030204" pitchFamily="18" charset="0"/>
                      </a:rPr>
                      <m:t>3.6 </m:t>
                    </m:r>
                    <m:sSup>
                      <m:sSup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300" b="0" i="0" smtClean="0">
                            <a:latin typeface="Cambria Math" panose="02040503050406030204" pitchFamily="18" charset="0"/>
                          </a:rPr>
                          <m:t>km</m:t>
                        </m:r>
                        <m:r>
                          <a:rPr lang="en-US" sz="2300" b="0" i="0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sz="23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300" b="0" i="0" u="none" strike="noStrike" baseline="0" dirty="0"/>
                  <a:t>, find the spectral resolution</a:t>
                </a:r>
                <a14:m>
                  <m:oMath xmlns:m="http://schemas.openxmlformats.org/officeDocument/2006/math">
                    <m:r>
                      <a:rPr lang="en-US" sz="23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23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300" b="0" i="0" u="none" strike="noStrike" dirty="0"/>
                  <a:t>in terms of megahertz.</a:t>
                </a:r>
                <a:br>
                  <a:rPr lang="en-US" sz="2300" b="0" i="0" u="none" strike="noStrike" dirty="0"/>
                </a:br>
                <a:r>
                  <a:rPr lang="en-US" sz="1900" b="0" i="0" u="none" strike="noStrike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Hint: Use the formula related to Doppler redshift</a:t>
                </a:r>
                <a:r>
                  <a:rPr lang="en-US" sz="1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and find the frequency of the relevant </a:t>
                </a:r>
                <a14:m>
                  <m:oMath xmlns:m="http://schemas.openxmlformats.org/officeDocument/2006/math">
                    <m:r>
                      <a:rPr lang="en-US" sz="19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𝐻𝑒</m:t>
                    </m:r>
                    <m:sSup>
                      <m:sSupPr>
                        <m:ctrlPr>
                          <a:rPr lang="en-US" sz="19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19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190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transition.</a:t>
                </a:r>
                <a:endParaRPr lang="en-US" sz="1900" b="0" i="0" u="none" strike="noStrike" baseline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6D8668A-BABC-3567-DBE4-54555D9D5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78" y="1501421"/>
                <a:ext cx="6408421" cy="1738938"/>
              </a:xfrm>
              <a:prstGeom prst="rect">
                <a:avLst/>
              </a:prstGeom>
              <a:blipFill>
                <a:blip r:embed="rId3"/>
                <a:stretch>
                  <a:fillRect l="-1332" t="-2797" r="-1427" b="-454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1236C1-66D5-7355-C6F2-DC5DFC849F0A}"/>
                  </a:ext>
                </a:extLst>
              </p:cNvPr>
              <p:cNvSpPr txBox="1"/>
              <p:nvPr/>
            </p:nvSpPr>
            <p:spPr>
              <a:xfrm>
                <a:off x="441838" y="3834231"/>
                <a:ext cx="11308324" cy="14478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3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300">
                            <a:latin typeface="Cambria Math" panose="02040503050406030204" pitchFamily="18" charset="0"/>
                          </a:rPr>
                          <m:t>v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300">
                            <a:latin typeface="Cambria Math" panose="02040503050406030204" pitchFamily="18" charset="0"/>
                          </a:rPr>
                          <m:t>c</m:t>
                        </m:r>
                      </m:den>
                    </m:f>
                  </m:oMath>
                </a14:m>
                <a:r>
                  <a:rPr lang="en-US" sz="2300" b="0" dirty="0"/>
                  <a:t> 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i="0">
                        <a:latin typeface="Cambria Math" panose="02040503050406030204" pitchFamily="18" charset="0"/>
                      </a:rPr>
                      <m:t>He</m:t>
                    </m:r>
                    <m:sSup>
                      <m:sSup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300" i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300" i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23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b="0" i="1" dirty="0"/>
                  <a:t>J</a:t>
                </a:r>
                <a:r>
                  <a:rPr lang="en-US" sz="2300" b="0" dirty="0"/>
                  <a:t> = 1→0 transition is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2010 </m:t>
                    </m:r>
                    <m:r>
                      <m:rPr>
                        <m:sty m:val="p"/>
                      </m:rPr>
                      <a:rPr lang="en-US" sz="2300" b="0" i="0" smtClean="0">
                        <a:latin typeface="Cambria Math" panose="02040503050406030204" pitchFamily="18" charset="0"/>
                      </a:rPr>
                      <m:t>GHz</m:t>
                    </m:r>
                  </m:oMath>
                </a14:m>
                <a:endParaRPr lang="en-US" sz="23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3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=2010×</m:t>
                      </m:r>
                      <m:sSup>
                        <m:sSup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3600</m:t>
                              </m:r>
                            </m:num>
                            <m:den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3×</m:t>
                              </m:r>
                              <m:sSup>
                                <m:sSup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=24.1 </m:t>
                      </m:r>
                      <m:r>
                        <m:rPr>
                          <m:sty m:val="p"/>
                        </m:rPr>
                        <a:rPr lang="en-US" sz="2300" b="0" i="0" smtClean="0">
                          <a:latin typeface="Cambria Math" panose="02040503050406030204" pitchFamily="18" charset="0"/>
                        </a:rPr>
                        <m:t>MHz</m:t>
                      </m:r>
                    </m:oMath>
                  </m:oMathPara>
                </a14:m>
                <a:endParaRPr lang="en-US" sz="23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1236C1-66D5-7355-C6F2-DC5DFC849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38" y="3834231"/>
                <a:ext cx="11308324" cy="14478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4745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8" name="Group 10246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0259" name="Freeform: Shape 10247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60" name="Freeform: Shape 10248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261" name="Freeform: Shape 10249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262" name="Freeform: Shape 10250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0263" name="Rectangle 10252">
            <a:extLst>
              <a:ext uri="{FF2B5EF4-FFF2-40B4-BE49-F238E27FC236}">
                <a16:creationId xmlns:a16="http://schemas.microsoft.com/office/drawing/2014/main" id="{4958DF84-F5C6-794F-8945-485D6C107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64" name="Freeform: Shape 10254">
            <a:extLst>
              <a:ext uri="{FF2B5EF4-FFF2-40B4-BE49-F238E27FC236}">
                <a16:creationId xmlns:a16="http://schemas.microsoft.com/office/drawing/2014/main" id="{4AF0997A-7C0F-4AD2-BA90-5FE341A17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595" y="805231"/>
            <a:ext cx="3876811" cy="5245563"/>
          </a:xfrm>
          <a:custGeom>
            <a:avLst/>
            <a:gdLst>
              <a:gd name="connsiteX0" fmla="*/ 1941583 w 3876811"/>
              <a:gd name="connsiteY0" fmla="*/ 0 h 5245563"/>
              <a:gd name="connsiteX1" fmla="*/ 2111641 w 3876811"/>
              <a:gd name="connsiteY1" fmla="*/ 149097 h 5245563"/>
              <a:gd name="connsiteX2" fmla="*/ 3370493 w 3876811"/>
              <a:gd name="connsiteY2" fmla="*/ 774451 h 5245563"/>
              <a:gd name="connsiteX3" fmla="*/ 3876811 w 3876811"/>
              <a:gd name="connsiteY3" fmla="*/ 1854684 h 5245563"/>
              <a:gd name="connsiteX4" fmla="*/ 3876811 w 3876811"/>
              <a:gd name="connsiteY4" fmla="*/ 2019920 h 5245563"/>
              <a:gd name="connsiteX5" fmla="*/ 3876811 w 3876811"/>
              <a:gd name="connsiteY5" fmla="*/ 2491569 h 5245563"/>
              <a:gd name="connsiteX6" fmla="*/ 3876811 w 3876811"/>
              <a:gd name="connsiteY6" fmla="*/ 2753995 h 5245563"/>
              <a:gd name="connsiteX7" fmla="*/ 3876811 w 3876811"/>
              <a:gd name="connsiteY7" fmla="*/ 3115353 h 5245563"/>
              <a:gd name="connsiteX8" fmla="*/ 3876811 w 3876811"/>
              <a:gd name="connsiteY8" fmla="*/ 3390879 h 5245563"/>
              <a:gd name="connsiteX9" fmla="*/ 3370493 w 3876811"/>
              <a:gd name="connsiteY9" fmla="*/ 4471114 h 5245563"/>
              <a:gd name="connsiteX10" fmla="*/ 2111639 w 3876811"/>
              <a:gd name="connsiteY10" fmla="*/ 5096465 h 5245563"/>
              <a:gd name="connsiteX11" fmla="*/ 1935228 w 3876811"/>
              <a:gd name="connsiteY11" fmla="*/ 5245563 h 5245563"/>
              <a:gd name="connsiteX12" fmla="*/ 1765171 w 3876811"/>
              <a:gd name="connsiteY12" fmla="*/ 5096465 h 5245563"/>
              <a:gd name="connsiteX13" fmla="*/ 506317 w 3876811"/>
              <a:gd name="connsiteY13" fmla="*/ 4471114 h 5245563"/>
              <a:gd name="connsiteX14" fmla="*/ 0 w 3876811"/>
              <a:gd name="connsiteY14" fmla="*/ 3390879 h 5245563"/>
              <a:gd name="connsiteX15" fmla="*/ 0 w 3876811"/>
              <a:gd name="connsiteY15" fmla="*/ 3115353 h 5245563"/>
              <a:gd name="connsiteX16" fmla="*/ 0 w 3876811"/>
              <a:gd name="connsiteY16" fmla="*/ 2753995 h 5245563"/>
              <a:gd name="connsiteX17" fmla="*/ 0 w 3876811"/>
              <a:gd name="connsiteY17" fmla="*/ 2491569 h 5245563"/>
              <a:gd name="connsiteX18" fmla="*/ 0 w 3876811"/>
              <a:gd name="connsiteY18" fmla="*/ 2019920 h 5245563"/>
              <a:gd name="connsiteX19" fmla="*/ 0 w 3876811"/>
              <a:gd name="connsiteY19" fmla="*/ 1854684 h 5245563"/>
              <a:gd name="connsiteX20" fmla="*/ 506318 w 3876811"/>
              <a:gd name="connsiteY20" fmla="*/ 774451 h 5245563"/>
              <a:gd name="connsiteX21" fmla="*/ 1765173 w 3876811"/>
              <a:gd name="connsiteY21" fmla="*/ 149097 h 524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76811" h="5245563">
                <a:moveTo>
                  <a:pt x="1941583" y="0"/>
                </a:moveTo>
                <a:lnTo>
                  <a:pt x="2111641" y="149097"/>
                </a:lnTo>
                <a:cubicBezTo>
                  <a:pt x="2533315" y="474958"/>
                  <a:pt x="3008487" y="564716"/>
                  <a:pt x="3370493" y="774451"/>
                </a:cubicBezTo>
                <a:cubicBezTo>
                  <a:pt x="3718590" y="1017851"/>
                  <a:pt x="3876811" y="1296993"/>
                  <a:pt x="3876811" y="1854684"/>
                </a:cubicBezTo>
                <a:lnTo>
                  <a:pt x="3876811" y="2019920"/>
                </a:lnTo>
                <a:lnTo>
                  <a:pt x="3876811" y="2491569"/>
                </a:lnTo>
                <a:lnTo>
                  <a:pt x="3876811" y="2753995"/>
                </a:lnTo>
                <a:lnTo>
                  <a:pt x="3876811" y="3115353"/>
                </a:lnTo>
                <a:lnTo>
                  <a:pt x="3876811" y="3390879"/>
                </a:lnTo>
                <a:cubicBezTo>
                  <a:pt x="3876811" y="3948571"/>
                  <a:pt x="3718588" y="4227713"/>
                  <a:pt x="3370493" y="4471114"/>
                </a:cubicBezTo>
                <a:cubicBezTo>
                  <a:pt x="3008484" y="4680847"/>
                  <a:pt x="2533312" y="4770605"/>
                  <a:pt x="2111639" y="5096465"/>
                </a:cubicBezTo>
                <a:lnTo>
                  <a:pt x="1935228" y="5245563"/>
                </a:lnTo>
                <a:lnTo>
                  <a:pt x="1765171" y="5096465"/>
                </a:lnTo>
                <a:cubicBezTo>
                  <a:pt x="1343496" y="4770605"/>
                  <a:pt x="868325" y="4680847"/>
                  <a:pt x="506317" y="4471114"/>
                </a:cubicBezTo>
                <a:cubicBezTo>
                  <a:pt x="158223" y="4227713"/>
                  <a:pt x="0" y="3948571"/>
                  <a:pt x="0" y="3390879"/>
                </a:cubicBezTo>
                <a:lnTo>
                  <a:pt x="0" y="3115353"/>
                </a:lnTo>
                <a:lnTo>
                  <a:pt x="0" y="2753995"/>
                </a:lnTo>
                <a:lnTo>
                  <a:pt x="0" y="2491569"/>
                </a:lnTo>
                <a:lnTo>
                  <a:pt x="0" y="2019920"/>
                </a:lnTo>
                <a:lnTo>
                  <a:pt x="0" y="1854684"/>
                </a:lnTo>
                <a:cubicBezTo>
                  <a:pt x="0" y="1296993"/>
                  <a:pt x="158224" y="1017851"/>
                  <a:pt x="506318" y="774451"/>
                </a:cubicBezTo>
                <a:cubicBezTo>
                  <a:pt x="868327" y="564716"/>
                  <a:pt x="1343498" y="474958"/>
                  <a:pt x="1765173" y="149097"/>
                </a:cubicBezTo>
                <a:close/>
              </a:path>
            </a:pathLst>
          </a:custGeom>
          <a:solidFill>
            <a:schemeClr val="bg2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A5A890-D551-1B51-B533-1AA9F4F1A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390" y="1826096"/>
            <a:ext cx="3149221" cy="21426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Questions?</a:t>
            </a:r>
          </a:p>
        </p:txBody>
      </p:sp>
      <p:sp>
        <p:nvSpPr>
          <p:cNvPr id="10257" name="Freeform: Shape 10256">
            <a:extLst>
              <a:ext uri="{FF2B5EF4-FFF2-40B4-BE49-F238E27FC236}">
                <a16:creationId xmlns:a16="http://schemas.microsoft.com/office/drawing/2014/main" id="{72E67446-732B-4F72-8560-6FABB6CB25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0828" y="720724"/>
            <a:ext cx="4014345" cy="5414576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42" name="Picture 2" descr="Animation Physics GIF - Find &amp; Share on GIPHY">
            <a:extLst>
              <a:ext uri="{FF2B5EF4-FFF2-40B4-BE49-F238E27FC236}">
                <a16:creationId xmlns:a16="http://schemas.microsoft.com/office/drawing/2014/main" id="{70A05779-A12D-7F26-0A5F-BAFEBD5E2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75003" y="1863751"/>
            <a:ext cx="5571565" cy="313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333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26C5B-CC70-0C20-2D8D-2C7046B6F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926" y="1527543"/>
            <a:ext cx="5045075" cy="1402613"/>
          </a:xfrm>
        </p:spPr>
        <p:txBody>
          <a:bodyPr>
            <a:normAutofit fontScale="90000"/>
          </a:bodyPr>
          <a:lstStyle/>
          <a:p>
            <a:pPr algn="just"/>
            <a:r>
              <a:rPr lang="en-US" dirty="0"/>
              <a:t>Inverse Square Law and Magnitudes of Brightness</a:t>
            </a:r>
          </a:p>
        </p:txBody>
      </p:sp>
      <p:pic>
        <p:nvPicPr>
          <p:cNvPr id="3074" name="Picture 2" descr="Optimizing the Inverse Square Law for Cannabis Cultivation | Lift and Grow">
            <a:extLst>
              <a:ext uri="{FF2B5EF4-FFF2-40B4-BE49-F238E27FC236}">
                <a16:creationId xmlns:a16="http://schemas.microsoft.com/office/drawing/2014/main" id="{60B10E33-E4F9-8E2D-A370-FD173657A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27543"/>
            <a:ext cx="5427074" cy="380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linking Stars, Super Nova, Pulsars and Space Animations">
            <a:extLst>
              <a:ext uri="{FF2B5EF4-FFF2-40B4-BE49-F238E27FC236}">
                <a16:creationId xmlns:a16="http://schemas.microsoft.com/office/drawing/2014/main" id="{BAFF69BE-072B-07B2-265D-29238D7C4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0" y="3311156"/>
            <a:ext cx="20193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041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BBCDBF-133C-21A1-01B3-4404F2207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626" y="360308"/>
            <a:ext cx="6397074" cy="51387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CB45AF-3A3F-DDD0-CB4D-5EFC94986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445" y="959587"/>
            <a:ext cx="5091155" cy="1250213"/>
          </a:xfrm>
        </p:spPr>
        <p:txBody>
          <a:bodyPr>
            <a:normAutofit fontScale="90000"/>
          </a:bodyPr>
          <a:lstStyle/>
          <a:p>
            <a:r>
              <a:rPr lang="en-US" dirty="0"/>
              <a:t>Stellar Parallax and Cepheid Variables</a:t>
            </a:r>
          </a:p>
        </p:txBody>
      </p:sp>
      <p:pic>
        <p:nvPicPr>
          <p:cNvPr id="4098" name="Picture 2" descr="Eclipsing Binary Star Animation Clipart">
            <a:extLst>
              <a:ext uri="{FF2B5EF4-FFF2-40B4-BE49-F238E27FC236}">
                <a16:creationId xmlns:a16="http://schemas.microsoft.com/office/drawing/2014/main" id="{AAA9E123-F5ED-C0DE-0790-8420367CA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73" y="3860800"/>
            <a:ext cx="6381678" cy="215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906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979F4-3D4D-4447-FA23-092BC494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44" y="578587"/>
            <a:ext cx="9076329" cy="1064277"/>
          </a:xfrm>
        </p:spPr>
        <p:txBody>
          <a:bodyPr/>
          <a:lstStyle/>
          <a:p>
            <a:r>
              <a:rPr lang="en-US" dirty="0"/>
              <a:t>Stellar Classification and Doppler Shift</a:t>
            </a:r>
          </a:p>
        </p:txBody>
      </p:sp>
      <p:pic>
        <p:nvPicPr>
          <p:cNvPr id="6146" name="Picture 2" descr="HTML5 Canvas">
            <a:extLst>
              <a:ext uri="{FF2B5EF4-FFF2-40B4-BE49-F238E27FC236}">
                <a16:creationId xmlns:a16="http://schemas.microsoft.com/office/drawing/2014/main" id="{0C0DF283-3B93-EA52-840E-15916B932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517" y="2424900"/>
            <a:ext cx="5328356" cy="2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ydrogen spectrum">
            <a:extLst>
              <a:ext uri="{FF2B5EF4-FFF2-40B4-BE49-F238E27FC236}">
                <a16:creationId xmlns:a16="http://schemas.microsoft.com/office/drawing/2014/main" id="{5ABF171B-48D9-2CC0-FC00-1493523582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90"/>
          <a:stretch/>
        </p:blipFill>
        <p:spPr bwMode="auto">
          <a:xfrm>
            <a:off x="278127" y="1723891"/>
            <a:ext cx="6145822" cy="421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747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9AB506E7-ABD8-3247-919C-E175542D5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5CF069-B2FF-88DF-763D-4BC5D8AA4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2128"/>
            <a:ext cx="5523754" cy="1507398"/>
          </a:xfrm>
        </p:spPr>
        <p:txBody>
          <a:bodyPr anchor="ctr">
            <a:normAutofit/>
          </a:bodyPr>
          <a:lstStyle/>
          <a:p>
            <a:r>
              <a:rPr lang="en-US" dirty="0"/>
              <a:t>In-class Activity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DD030-399C-64C0-2681-663DA0FAA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1865305"/>
            <a:ext cx="5523754" cy="305317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b="0" i="0" u="none" strike="noStrike" baseline="0" dirty="0"/>
              <a:t>Estimate the power of the sun with an incandescent bulb and your </a:t>
            </a:r>
            <a:r>
              <a:rPr lang="en-US" b="0" i="0" u="none" strike="noStrike" baseline="0" dirty="0" err="1"/>
              <a:t>thermoreception</a:t>
            </a:r>
            <a:r>
              <a:rPr lang="en-US" b="0" i="0" u="none" strike="noStrike" baseline="0" dirty="0"/>
              <a:t>!</a:t>
            </a:r>
            <a:endParaRPr lang="en-US" dirty="0"/>
          </a:p>
        </p:txBody>
      </p:sp>
      <p:sp>
        <p:nvSpPr>
          <p:cNvPr id="17" name="Freeform: Shape 12">
            <a:extLst>
              <a:ext uri="{FF2B5EF4-FFF2-40B4-BE49-F238E27FC236}">
                <a16:creationId xmlns:a16="http://schemas.microsoft.com/office/drawing/2014/main" id="{CA208933-0228-467B-9AE1-0A3227F57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18922" y="1296427"/>
            <a:ext cx="3152219" cy="4265146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37">
            <a:extLst>
              <a:ext uri="{FF2B5EF4-FFF2-40B4-BE49-F238E27FC236}">
                <a16:creationId xmlns:a16="http://schemas.microsoft.com/office/drawing/2014/main" id="{27DB7ADC-3567-214C-BEBE-57A5D6A89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71063" y="1366978"/>
            <a:ext cx="3047936" cy="4124044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solidFill>
            <a:srgbClr val="FFFFFF"/>
          </a:solidFill>
          <a:ln w="25400" cap="rnd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Graphic 5" descr="Lightbulb with solid fill">
            <a:extLst>
              <a:ext uri="{FF2B5EF4-FFF2-40B4-BE49-F238E27FC236}">
                <a16:creationId xmlns:a16="http://schemas.microsoft.com/office/drawing/2014/main" id="{4230D479-3AF9-07AF-E280-859A1A2CE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2865" y="2336834"/>
            <a:ext cx="2184332" cy="21843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8018F7-59EA-1602-89D0-3D4835C4BE17}"/>
                  </a:ext>
                </a:extLst>
              </p:cNvPr>
              <p:cNvSpPr txBox="1"/>
              <p:nvPr/>
            </p:nvSpPr>
            <p:spPr>
              <a:xfrm>
                <a:off x="2096137" y="2920238"/>
                <a:ext cx="3251719" cy="10175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8018F7-59EA-1602-89D0-3D4835C4B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137" y="2920238"/>
                <a:ext cx="3251719" cy="10175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DB142EB7-8102-DBEF-249A-4D9001EE10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761339"/>
              </p:ext>
            </p:extLst>
          </p:nvPr>
        </p:nvGraphicFramePr>
        <p:xfrm>
          <a:off x="951772" y="4356062"/>
          <a:ext cx="5808332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4546">
                  <a:extLst>
                    <a:ext uri="{9D8B030D-6E8A-4147-A177-3AD203B41FA5}">
                      <a16:colId xmlns:a16="http://schemas.microsoft.com/office/drawing/2014/main" val="1464799502"/>
                    </a:ext>
                  </a:extLst>
                </a:gridCol>
                <a:gridCol w="3253786">
                  <a:extLst>
                    <a:ext uri="{9D8B030D-6E8A-4147-A177-3AD203B41FA5}">
                      <a16:colId xmlns:a16="http://schemas.microsoft.com/office/drawing/2014/main" val="1576787970"/>
                    </a:ext>
                  </a:extLst>
                </a:gridCol>
              </a:tblGrid>
              <a:tr h="44120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Student</a:t>
                      </a:r>
                      <a:endParaRPr lang="en-SG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EB5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Distance (m)</a:t>
                      </a:r>
                      <a:endParaRPr lang="en-SG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EB5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05137"/>
                  </a:ext>
                </a:extLst>
              </a:tr>
              <a:tr h="4473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#1</a:t>
                      </a:r>
                      <a:endParaRPr lang="en-SG" sz="2400" dirty="0"/>
                    </a:p>
                  </a:txBody>
                  <a:tcPr>
                    <a:solidFill>
                      <a:srgbClr val="EEB5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2400" dirty="0"/>
                    </a:p>
                  </a:txBody>
                  <a:tcPr>
                    <a:solidFill>
                      <a:srgbClr val="EEB5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9103111"/>
                  </a:ext>
                </a:extLst>
              </a:tr>
              <a:tr h="4473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#2</a:t>
                      </a:r>
                      <a:endParaRPr lang="en-SG" sz="2400" dirty="0"/>
                    </a:p>
                  </a:txBody>
                  <a:tcPr>
                    <a:solidFill>
                      <a:srgbClr val="EEB5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SG" sz="2400" dirty="0"/>
                    </a:p>
                  </a:txBody>
                  <a:tcPr>
                    <a:solidFill>
                      <a:srgbClr val="EEB5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273907"/>
                  </a:ext>
                </a:extLst>
              </a:tr>
              <a:tr h="44732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…</a:t>
                      </a:r>
                      <a:endParaRPr lang="en-SG" sz="2400" dirty="0"/>
                    </a:p>
                  </a:txBody>
                  <a:tcPr>
                    <a:solidFill>
                      <a:srgbClr val="EEB5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…</a:t>
                      </a:r>
                      <a:endParaRPr lang="en-SG" sz="2400" dirty="0"/>
                    </a:p>
                  </a:txBody>
                  <a:tcPr>
                    <a:solidFill>
                      <a:srgbClr val="EEB5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719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3196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Dim (Medium Sun) with solid fill">
            <a:extLst>
              <a:ext uri="{FF2B5EF4-FFF2-40B4-BE49-F238E27FC236}">
                <a16:creationId xmlns:a16="http://schemas.microsoft.com/office/drawing/2014/main" id="{DF1CD957-ECA3-1B38-494D-620D7915C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44467" y="1170364"/>
            <a:ext cx="2415209" cy="24152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04D98C-1F16-85AA-1787-4A436C29C17A}"/>
                  </a:ext>
                </a:extLst>
              </p:cNvPr>
              <p:cNvSpPr txBox="1"/>
              <p:nvPr/>
            </p:nvSpPr>
            <p:spPr>
              <a:xfrm>
                <a:off x="394579" y="1939526"/>
                <a:ext cx="6505909" cy="1097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𝑃𝑜𝑤𝑒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𝑠𝑢𝑛</m:t>
                              </m:r>
                            </m:sub>
                          </m:sSub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𝑠𝑢𝑛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𝑃𝑜𝑤𝑒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𝑏𝑢𝑙𝑏</m:t>
                              </m:r>
                            </m:sub>
                          </m:sSub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𝑏𝑢𝑙𝑏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br>
                  <a:rPr lang="en-US" sz="3200" b="0" dirty="0"/>
                </a:br>
                <a:endParaRPr lang="en-US" sz="32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04D98C-1F16-85AA-1787-4A436C29C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79" y="1939526"/>
                <a:ext cx="6505909" cy="1097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C0D22CC5-4921-A84F-BFAD-CD3E9103CBEB}"/>
              </a:ext>
            </a:extLst>
          </p:cNvPr>
          <p:cNvSpPr txBox="1">
            <a:spLocks/>
          </p:cNvSpPr>
          <p:nvPr/>
        </p:nvSpPr>
        <p:spPr>
          <a:xfrm>
            <a:off x="960120" y="432128"/>
            <a:ext cx="5523754" cy="1507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In-class Activity #1</a:t>
            </a:r>
          </a:p>
        </p:txBody>
      </p:sp>
      <p:pic>
        <p:nvPicPr>
          <p:cNvPr id="3" name="Graphic 2" descr="Earth globe: Asia and Australia with solid fill">
            <a:extLst>
              <a:ext uri="{FF2B5EF4-FFF2-40B4-BE49-F238E27FC236}">
                <a16:creationId xmlns:a16="http://schemas.microsoft.com/office/drawing/2014/main" id="{3D3058AC-9706-A620-8D36-5EB210B752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51232" y="4005908"/>
            <a:ext cx="401678" cy="4016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818BF0F-4B2B-2247-AB6B-FAF613207E28}"/>
                  </a:ext>
                </a:extLst>
              </p:cNvPr>
              <p:cNvSpPr txBox="1"/>
              <p:nvPr/>
            </p:nvSpPr>
            <p:spPr>
              <a:xfrm>
                <a:off x="960120" y="3417016"/>
                <a:ext cx="42139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𝑊h𝑎𝑡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𝑠𝑢𝑛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818BF0F-4B2B-2247-AB6B-FAF613207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20" y="3417016"/>
                <a:ext cx="421391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67A3677-C98A-E58B-D938-02BF2569A9A1}"/>
              </a:ext>
            </a:extLst>
          </p:cNvPr>
          <p:cNvCxnSpPr>
            <a:cxnSpLocks/>
          </p:cNvCxnSpPr>
          <p:nvPr/>
        </p:nvCxnSpPr>
        <p:spPr>
          <a:xfrm>
            <a:off x="10954338" y="2377968"/>
            <a:ext cx="5338" cy="1828779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891F8DB-04CF-64AB-2DB7-B83095512335}"/>
              </a:ext>
            </a:extLst>
          </p:cNvPr>
          <p:cNvSpPr txBox="1"/>
          <p:nvPr/>
        </p:nvSpPr>
        <p:spPr>
          <a:xfrm>
            <a:off x="10994557" y="3037071"/>
            <a:ext cx="966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 AU</a:t>
            </a:r>
            <a:endParaRPr lang="en-SG" sz="2800" b="1" dirty="0"/>
          </a:p>
        </p:txBody>
      </p:sp>
    </p:spTree>
    <p:extLst>
      <p:ext uri="{BB962C8B-B14F-4D97-AF65-F5344CB8AC3E}">
        <p14:creationId xmlns:p14="http://schemas.microsoft.com/office/powerpoint/2010/main" val="257843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07407E-6 C -0.0914 4.07407E-6 -0.16575 -0.11598 -0.16575 -0.25926 C -0.16575 -0.40232 -0.0914 -0.51875 -2.91667E-6 -0.51875 C 0.09154 -0.51875 0.16576 -0.40232 0.16576 -0.25926 C 0.16576 -0.11598 0.09154 4.07407E-6 -2.91667E-6 4.07407E-6 Z " pathEditMode="relative" rAng="10800000" ptsTypes="AAAAA"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BB27B3-203B-970F-AE0E-FD39EBDABC27}"/>
                  </a:ext>
                </a:extLst>
              </p:cNvPr>
              <p:cNvSpPr txBox="1"/>
              <p:nvPr/>
            </p:nvSpPr>
            <p:spPr>
              <a:xfrm>
                <a:off x="910314" y="3360226"/>
                <a:ext cx="76341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𝑈𝑠𝑖𝑛𝑔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𝑏𝑢𝑙𝑏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=0.115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𝑃𝑜𝑤𝑒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𝑏𝑢𝑙𝑏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=100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BB27B3-203B-970F-AE0E-FD39EBDAB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314" y="3360226"/>
                <a:ext cx="763414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04D98C-1F16-85AA-1787-4A436C29C17A}"/>
                  </a:ext>
                </a:extLst>
              </p:cNvPr>
              <p:cNvSpPr txBox="1"/>
              <p:nvPr/>
            </p:nvSpPr>
            <p:spPr>
              <a:xfrm>
                <a:off x="960120" y="4007313"/>
                <a:ext cx="6505909" cy="20831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𝑃𝑜𝑤𝑒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𝑠𝑢𝑛</m:t>
                              </m:r>
                            </m:sub>
                          </m:sSub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150×</m:t>
                                  </m:r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9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100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0.115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br>
                  <a:rPr lang="en-US" sz="3200" b="0" dirty="0"/>
                </a:br>
                <a:br>
                  <a:rPr lang="en-US" sz="3200" b="0" dirty="0"/>
                </a:b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𝑷𝒐𝒘𝒆</m:t>
                    </m:r>
                    <m:sSub>
                      <m:sSub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𝒔𝒖𝒏</m:t>
                        </m:r>
                      </m:sub>
                    </m:sSub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𝟕𝟎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𝟐𝟔</m:t>
                        </m:r>
                      </m:sup>
                    </m:sSup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sz="3200" b="1" dirty="0"/>
                  <a:t> 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04D98C-1F16-85AA-1787-4A436C29C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20" y="4007313"/>
                <a:ext cx="6505909" cy="20831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C0D22CC5-4921-A84F-BFAD-CD3E9103CBEB}"/>
              </a:ext>
            </a:extLst>
          </p:cNvPr>
          <p:cNvSpPr txBox="1">
            <a:spLocks/>
          </p:cNvSpPr>
          <p:nvPr/>
        </p:nvSpPr>
        <p:spPr>
          <a:xfrm>
            <a:off x="960120" y="432128"/>
            <a:ext cx="5523754" cy="1507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In-class Activity #1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E938792-FA21-6957-6142-597F88913BD4}"/>
                  </a:ext>
                </a:extLst>
              </p:cNvPr>
              <p:cNvSpPr txBox="1"/>
              <p:nvPr/>
            </p:nvSpPr>
            <p:spPr>
              <a:xfrm>
                <a:off x="8681974" y="6090512"/>
                <a:ext cx="29145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≈150×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E938792-FA21-6957-6142-597F88913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1974" y="6090512"/>
                <a:ext cx="291457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D9856C5-7CD7-1600-4CD1-CFD1CECCFD30}"/>
                  </a:ext>
                </a:extLst>
              </p:cNvPr>
              <p:cNvSpPr txBox="1"/>
              <p:nvPr/>
            </p:nvSpPr>
            <p:spPr>
              <a:xfrm>
                <a:off x="394579" y="1939526"/>
                <a:ext cx="6505909" cy="1097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𝑃𝑜𝑤𝑒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𝑠𝑢𝑛</m:t>
                              </m:r>
                            </m:sub>
                          </m:sSub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𝑠𝑢𝑛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𝑃𝑜𝑤𝑒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𝑏𝑢𝑙𝑏</m:t>
                              </m:r>
                            </m:sub>
                          </m:sSub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𝑏𝑢𝑙𝑏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br>
                  <a:rPr lang="en-US" sz="3200" b="0" dirty="0"/>
                </a:br>
                <a:endParaRPr lang="en-US" sz="32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D9856C5-7CD7-1600-4CD1-CFD1CECCF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79" y="1939526"/>
                <a:ext cx="6505909" cy="10975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Graphic 25" descr="Dim (Medium Sun) with solid fill">
            <a:extLst>
              <a:ext uri="{FF2B5EF4-FFF2-40B4-BE49-F238E27FC236}">
                <a16:creationId xmlns:a16="http://schemas.microsoft.com/office/drawing/2014/main" id="{1A196FDB-1F5C-8B10-6E7A-EBB2EC8C9B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4467" y="1170364"/>
            <a:ext cx="2415209" cy="2415209"/>
          </a:xfrm>
          <a:prstGeom prst="rect">
            <a:avLst/>
          </a:prstGeom>
        </p:spPr>
      </p:pic>
      <p:pic>
        <p:nvPicPr>
          <p:cNvPr id="27" name="Graphic 26" descr="Earth globe: Asia and Australia with solid fill">
            <a:extLst>
              <a:ext uri="{FF2B5EF4-FFF2-40B4-BE49-F238E27FC236}">
                <a16:creationId xmlns:a16="http://schemas.microsoft.com/office/drawing/2014/main" id="{3F766874-85FE-E05D-FCA0-FD57409E44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51232" y="4005908"/>
            <a:ext cx="401678" cy="401678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9619F33-7D3F-CC92-62E9-1CC5CEFDD662}"/>
              </a:ext>
            </a:extLst>
          </p:cNvPr>
          <p:cNvCxnSpPr>
            <a:cxnSpLocks/>
          </p:cNvCxnSpPr>
          <p:nvPr/>
        </p:nvCxnSpPr>
        <p:spPr>
          <a:xfrm>
            <a:off x="10954338" y="2377968"/>
            <a:ext cx="5338" cy="1828779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D040AD1-845C-9E45-A736-3DA4BD000DEF}"/>
              </a:ext>
            </a:extLst>
          </p:cNvPr>
          <p:cNvSpPr txBox="1"/>
          <p:nvPr/>
        </p:nvSpPr>
        <p:spPr>
          <a:xfrm>
            <a:off x="10994557" y="3037071"/>
            <a:ext cx="966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 AU</a:t>
            </a:r>
            <a:endParaRPr lang="en-SG" sz="2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0AE1D3-A007-7404-487A-897919E62D14}"/>
                  </a:ext>
                </a:extLst>
              </p:cNvPr>
              <p:cNvSpPr txBox="1"/>
              <p:nvPr/>
            </p:nvSpPr>
            <p:spPr>
              <a:xfrm>
                <a:off x="1583703" y="6241206"/>
                <a:ext cx="57409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Power of sun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3.828×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26</m:t>
                        </m:r>
                      </m:sup>
                    </m:sSup>
                  </m:oMath>
                </a14:m>
                <a:r>
                  <a:rPr lang="en-SG" dirty="0"/>
                  <a:t> (</a:t>
                </a:r>
                <a:r>
                  <a:rPr lang="en-SG" dirty="0">
                    <a:hlinkClick r:id="rId10"/>
                  </a:rPr>
                  <a:t>Williams D.R., 2013</a:t>
                </a:r>
                <a:r>
                  <a:rPr lang="en-SG" dirty="0"/>
                  <a:t>)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0AE1D3-A007-7404-487A-897919E62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703" y="6241206"/>
                <a:ext cx="5740924" cy="369332"/>
              </a:xfrm>
              <a:prstGeom prst="rect">
                <a:avLst/>
              </a:prstGeom>
              <a:blipFill>
                <a:blip r:embed="rId11"/>
                <a:stretch>
                  <a:fillRect l="-955" t="-8333" b="-283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6900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DD030-399C-64C0-2681-663DA0FAA96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09180" y="1826879"/>
            <a:ext cx="4498000" cy="214035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0" i="0" u="none" strike="noStrike" baseline="0" dirty="0"/>
              <a:t>Understanding the Doppler Effect:</a:t>
            </a:r>
          </a:p>
          <a:p>
            <a:pPr marL="0" indent="0" algn="just">
              <a:buNone/>
            </a:pPr>
            <a:r>
              <a:rPr lang="en-US" b="0" i="0" u="none" strike="noStrike" baseline="0" dirty="0"/>
              <a:t>A change in frequency/wavelength</a:t>
            </a:r>
            <a:r>
              <a:rPr lang="en-US" b="0" i="0" u="none" strike="noStrike" dirty="0"/>
              <a:t> of a wave detected due to relative motion between wave source</a:t>
            </a:r>
            <a:r>
              <a:rPr lang="en-US" dirty="0"/>
              <a:t> and </a:t>
            </a:r>
            <a:r>
              <a:rPr lang="en-US" b="0" i="0" u="none" strike="noStrike" dirty="0"/>
              <a:t>observer. </a:t>
            </a:r>
            <a:endParaRPr lang="en-US" b="0" i="0" u="none" strike="noStrike" baseline="0" dirty="0"/>
          </a:p>
        </p:txBody>
      </p:sp>
      <p:pic>
        <p:nvPicPr>
          <p:cNvPr id="8" name="Graphic 7" descr="Ambulance outline">
            <a:extLst>
              <a:ext uri="{FF2B5EF4-FFF2-40B4-BE49-F238E27FC236}">
                <a16:creationId xmlns:a16="http://schemas.microsoft.com/office/drawing/2014/main" id="{700C579C-392B-A239-98B0-82B562F14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4062" y="678846"/>
            <a:ext cx="2063187" cy="2063187"/>
          </a:xfrm>
          <a:prstGeom prst="rect">
            <a:avLst/>
          </a:prstGeom>
        </p:spPr>
      </p:pic>
      <p:pic>
        <p:nvPicPr>
          <p:cNvPr id="5" name="Graphic 4" descr="Ear with solid fill">
            <a:extLst>
              <a:ext uri="{FF2B5EF4-FFF2-40B4-BE49-F238E27FC236}">
                <a16:creationId xmlns:a16="http://schemas.microsoft.com/office/drawing/2014/main" id="{FC40F39D-1C29-8D6C-6438-36B9394EDF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01246" y="1000493"/>
            <a:ext cx="1510678" cy="151067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1C07BAC-80C5-0804-DD7B-C0D283A28B9A}"/>
              </a:ext>
            </a:extLst>
          </p:cNvPr>
          <p:cNvSpPr/>
          <p:nvPr/>
        </p:nvSpPr>
        <p:spPr>
          <a:xfrm>
            <a:off x="5691470" y="455279"/>
            <a:ext cx="2743200" cy="274320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E1A9BDB2-5DBB-1E38-DF86-184D4371E7C9}"/>
              </a:ext>
            </a:extLst>
          </p:cNvPr>
          <p:cNvSpPr/>
          <p:nvPr/>
        </p:nvSpPr>
        <p:spPr>
          <a:xfrm>
            <a:off x="1009180" y="4390337"/>
            <a:ext cx="4188506" cy="2012612"/>
          </a:xfrm>
          <a:prstGeom prst="cloud">
            <a:avLst/>
          </a:prstGeom>
          <a:solidFill>
            <a:srgbClr val="F0F3F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Can this affect other kinds of waves?</a:t>
            </a:r>
            <a:endParaRPr lang="en-SG" sz="2400" dirty="0">
              <a:solidFill>
                <a:sysClr val="windowText" lastClr="0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04A0AF-36C8-F347-2BF5-9FDA57C915D0}"/>
              </a:ext>
            </a:extLst>
          </p:cNvPr>
          <p:cNvSpPr txBox="1"/>
          <p:nvPr/>
        </p:nvSpPr>
        <p:spPr>
          <a:xfrm flipH="1">
            <a:off x="5989968" y="4833061"/>
            <a:ext cx="46989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Yes! Its applications include: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Astrospectroscopy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Traffic regulation etc.</a:t>
            </a:r>
          </a:p>
          <a:p>
            <a:endParaRPr lang="en-SG" sz="240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936FC82-0EFF-F3E0-FAEE-0939FA20E9DD}"/>
              </a:ext>
            </a:extLst>
          </p:cNvPr>
          <p:cNvSpPr/>
          <p:nvPr/>
        </p:nvSpPr>
        <p:spPr>
          <a:xfrm>
            <a:off x="5989968" y="723331"/>
            <a:ext cx="2286000" cy="228600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BB87045C-FD41-12CB-859F-32A3F53F1629}"/>
              </a:ext>
            </a:extLst>
          </p:cNvPr>
          <p:cNvSpPr txBox="1">
            <a:spLocks/>
          </p:cNvSpPr>
          <p:nvPr/>
        </p:nvSpPr>
        <p:spPr>
          <a:xfrm>
            <a:off x="960120" y="432128"/>
            <a:ext cx="5523754" cy="1507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In-class Activity #2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51BFAE-9157-6BF2-AE35-65C063449A18}"/>
              </a:ext>
            </a:extLst>
          </p:cNvPr>
          <p:cNvSpPr/>
          <p:nvPr/>
        </p:nvSpPr>
        <p:spPr>
          <a:xfrm>
            <a:off x="6509274" y="665455"/>
            <a:ext cx="2029968" cy="2029968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61CE3EB-6DBD-5D26-76E7-4226159CE414}"/>
              </a:ext>
            </a:extLst>
          </p:cNvPr>
          <p:cNvGrpSpPr/>
          <p:nvPr/>
        </p:nvGrpSpPr>
        <p:grpSpPr>
          <a:xfrm>
            <a:off x="6775936" y="2144708"/>
            <a:ext cx="445932" cy="523220"/>
            <a:chOff x="8850469" y="3553428"/>
            <a:chExt cx="445932" cy="523220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23D538A-E776-D350-FB73-1C4CB5ED6615}"/>
                </a:ext>
              </a:extLst>
            </p:cNvPr>
            <p:cNvCxnSpPr/>
            <p:nvPr/>
          </p:nvCxnSpPr>
          <p:spPr>
            <a:xfrm flipH="1">
              <a:off x="8850469" y="3553428"/>
              <a:ext cx="44593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09726CE-9F7C-6A88-994C-DCA793CA591D}"/>
                </a:ext>
              </a:extLst>
            </p:cNvPr>
            <p:cNvSpPr txBox="1"/>
            <p:nvPr/>
          </p:nvSpPr>
          <p:spPr>
            <a:xfrm>
              <a:off x="8893738" y="3553428"/>
              <a:ext cx="373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λ</a:t>
              </a:r>
              <a:endParaRPr lang="en-SG" sz="2800" b="1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BA741EB-2D72-3E3D-44C1-72F7B6F579E6}"/>
              </a:ext>
            </a:extLst>
          </p:cNvPr>
          <p:cNvGrpSpPr/>
          <p:nvPr/>
        </p:nvGrpSpPr>
        <p:grpSpPr>
          <a:xfrm>
            <a:off x="10822074" y="2144708"/>
            <a:ext cx="522032" cy="583195"/>
            <a:chOff x="10869302" y="3553428"/>
            <a:chExt cx="522032" cy="583195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1565E45-4F3F-1E7A-2A12-D175F0B63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69302" y="3553428"/>
              <a:ext cx="26554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78DA05-F732-3E12-63E1-A0FC3ABDABC9}"/>
                </a:ext>
              </a:extLst>
            </p:cNvPr>
            <p:cNvSpPr txBox="1"/>
            <p:nvPr/>
          </p:nvSpPr>
          <p:spPr>
            <a:xfrm>
              <a:off x="10958202" y="3613403"/>
              <a:ext cx="4331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λ'</a:t>
              </a:r>
              <a:endParaRPr lang="en-SG" sz="2800" b="1" dirty="0"/>
            </a:p>
          </p:txBody>
        </p:sp>
      </p:grpSp>
      <p:pic>
        <p:nvPicPr>
          <p:cNvPr id="7170" name="Picture 2" descr="Bushnell Speedster III Radar Gun, स्पीड गन - Ultra Rise Technology, New ...">
            <a:extLst>
              <a:ext uri="{FF2B5EF4-FFF2-40B4-BE49-F238E27FC236}">
                <a16:creationId xmlns:a16="http://schemas.microsoft.com/office/drawing/2014/main" id="{9DCB7E18-C76E-CE04-AC88-33ED1AFAD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7772" y="4562341"/>
            <a:ext cx="1668603" cy="166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86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L 0.16692 -0.00255 " pathEditMode="relative" rAng="0" ptsTypes="AA">
                                      <p:cBhvr>
                                        <p:cTn id="6" dur="5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46" y="-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8" dur="5750" fill="hold"/>
                                        <p:tgtEl>
                                          <p:spTgt spid="9"/>
                                        </p:tgtEl>
                                      </p:cBhvr>
                                      <p:by x="160000" y="16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1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-0.00326 -0.00741 L 0.15065 -0.01181 " pathEditMode="relative" rAng="0" ptsTypes="AA">
                                      <p:cBhvr>
                                        <p:cTn id="10" dur="50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95" y="-23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326 -0.02384 L 0.15885 -0.01991 " pathEditMode="relative" rAng="0" ptsTypes="AA">
                                      <p:cBhvr>
                                        <p:cTn id="14" dur="5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99" y="18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16" dur="4800" fill="hold"/>
                                        <p:tgtEl>
                                          <p:spTgt spid="27"/>
                                        </p:tgtEl>
                                      </p:cBhvr>
                                      <p:by x="160000" y="16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326 0.01065 L 0.13841 0.00972 " pathEditMode="relative" rAng="0" ptsTypes="AA">
                                      <p:cBhvr>
                                        <p:cTn id="20" dur="5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83" y="-4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22" dur="3500" fill="hold"/>
                                        <p:tgtEl>
                                          <p:spTgt spid="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  <p:bldP spid="9" grpId="1" animBg="1"/>
      <p:bldP spid="13" grpId="0" animBg="1"/>
      <p:bldP spid="14" grpId="0"/>
      <p:bldP spid="27" grpId="0" animBg="1"/>
      <p:bldP spid="27" grpId="1" animBg="1"/>
      <p:bldP spid="27" grpId="2" animBg="1"/>
      <p:bldP spid="34" grpId="0" animBg="1"/>
      <p:bldP spid="34" grpId="1" animBg="1"/>
      <p:bldP spid="34" grpId="2" animBg="1"/>
    </p:bldLst>
  </p:timing>
</p:sld>
</file>

<file path=ppt/theme/theme1.xml><?xml version="1.0" encoding="utf-8"?>
<a:theme xmlns:a="http://schemas.openxmlformats.org/drawingml/2006/main" name="MarrakeshVTI">
  <a:themeElements>
    <a:clrScheme name="AnalogousFromDarkSeedLeftStep">
      <a:dk1>
        <a:srgbClr val="000000"/>
      </a:dk1>
      <a:lt1>
        <a:srgbClr val="FFFFFF"/>
      </a:lt1>
      <a:dk2>
        <a:srgbClr val="311B25"/>
      </a:dk2>
      <a:lt2>
        <a:srgbClr val="F0F3F2"/>
      </a:lt2>
      <a:accent1>
        <a:srgbClr val="C34D82"/>
      </a:accent1>
      <a:accent2>
        <a:srgbClr val="B13BA1"/>
      </a:accent2>
      <a:accent3>
        <a:srgbClr val="A24DC3"/>
      </a:accent3>
      <a:accent4>
        <a:srgbClr val="5F3BB1"/>
      </a:accent4>
      <a:accent5>
        <a:srgbClr val="4D5AC3"/>
      </a:accent5>
      <a:accent6>
        <a:srgbClr val="3B7AB1"/>
      </a:accent6>
      <a:hlink>
        <a:srgbClr val="655FC9"/>
      </a:hlink>
      <a:folHlink>
        <a:srgbClr val="7F7F7F"/>
      </a:folHlink>
    </a:clrScheme>
    <a:fontScheme name="Goudy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rrakeshVTI" id="{DCD97A9B-DAE4-42FA-B2F9-0A5C34F43D6C}" vid="{A7163F41-974B-4A88-831F-D9DFFFE40C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6199</TotalTime>
  <Words>884</Words>
  <Application>Microsoft Office PowerPoint</Application>
  <PresentationFormat>Widescreen</PresentationFormat>
  <Paragraphs>115</Paragraphs>
  <Slides>25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DDG_ProximaNova</vt:lpstr>
      <vt:lpstr>LMMathItalic10-Regular</vt:lpstr>
      <vt:lpstr>LMMathSymbols10-Regular</vt:lpstr>
      <vt:lpstr>LMRoman10-Regular</vt:lpstr>
      <vt:lpstr>LMRoman7-Regular</vt:lpstr>
      <vt:lpstr>Arial</vt:lpstr>
      <vt:lpstr>Calibri</vt:lpstr>
      <vt:lpstr>Cambria Math</vt:lpstr>
      <vt:lpstr>Goudy Old Style</vt:lpstr>
      <vt:lpstr>MarrakeshVTI</vt:lpstr>
      <vt:lpstr>Atoms and Light</vt:lpstr>
      <vt:lpstr>Lecture Recap</vt:lpstr>
      <vt:lpstr>Inverse Square Law and Magnitudes of Brightness</vt:lpstr>
      <vt:lpstr>Stellar Parallax and Cepheid Variables</vt:lpstr>
      <vt:lpstr>Stellar Classification and Doppler Shift</vt:lpstr>
      <vt:lpstr>In-class Activity #1</vt:lpstr>
      <vt:lpstr>PowerPoint Presentation</vt:lpstr>
      <vt:lpstr>PowerPoint Presentation</vt:lpstr>
      <vt:lpstr>PowerPoint Presentation</vt:lpstr>
      <vt:lpstr>Discussion Questions</vt:lpstr>
      <vt:lpstr>Q2</vt:lpstr>
      <vt:lpstr>Q2 Calculate Mira’s absolute magnitude at its brightest and dimmest</vt:lpstr>
      <vt:lpstr>Q2</vt:lpstr>
      <vt:lpstr>Q2</vt:lpstr>
      <vt:lpstr>PowerPoint Presentation</vt:lpstr>
      <vt:lpstr>Q3</vt:lpstr>
      <vt:lpstr>Q3</vt:lpstr>
      <vt:lpstr>PowerPoint Presentation</vt:lpstr>
      <vt:lpstr>Q4</vt:lpstr>
      <vt:lpstr>Q6</vt:lpstr>
      <vt:lpstr>Q6</vt:lpstr>
      <vt:lpstr>Q5</vt:lpstr>
      <vt:lpstr>Q5a</vt:lpstr>
      <vt:lpstr>Q5b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Discovering the Universe</dc:title>
  <dc:creator>Matthew Sung Weixiang</dc:creator>
  <cp:lastModifiedBy>Risp berry</cp:lastModifiedBy>
  <cp:revision>12</cp:revision>
  <dcterms:created xsi:type="dcterms:W3CDTF">2023-08-18T09:19:48Z</dcterms:created>
  <dcterms:modified xsi:type="dcterms:W3CDTF">2023-10-03T07:31:10Z</dcterms:modified>
</cp:coreProperties>
</file>